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1" r:id="rId7"/>
    <p:sldId id="260" r:id="rId8"/>
    <p:sldId id="262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9A9996-55ED-4540-89D0-5124C5F134B4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F24430-4A87-4B68-B52E-509A85B72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A9996-55ED-4540-89D0-5124C5F134B4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F24430-4A87-4B68-B52E-509A85B72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A9996-55ED-4540-89D0-5124C5F134B4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F24430-4A87-4B68-B52E-509A85B72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A9996-55ED-4540-89D0-5124C5F134B4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F24430-4A87-4B68-B52E-509A85B720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A9996-55ED-4540-89D0-5124C5F134B4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F24430-4A87-4B68-B52E-509A85B720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A9996-55ED-4540-89D0-5124C5F134B4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F24430-4A87-4B68-B52E-509A85B720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A9996-55ED-4540-89D0-5124C5F134B4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F24430-4A87-4B68-B52E-509A85B72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A9996-55ED-4540-89D0-5124C5F134B4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F24430-4A87-4B68-B52E-509A85B720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A9996-55ED-4540-89D0-5124C5F134B4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F24430-4A87-4B68-B52E-509A85B72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69A9996-55ED-4540-89D0-5124C5F134B4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F24430-4A87-4B68-B52E-509A85B72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9A9996-55ED-4540-89D0-5124C5F134B4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F24430-4A87-4B68-B52E-509A85B720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69A9996-55ED-4540-89D0-5124C5F134B4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5F24430-4A87-4B68-B52E-509A85B72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angel.gulfcoast.edu/section/default.asp?id=EDF1005-MASTE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972763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dirty="0" smtClean="0"/>
              <a:t>Welcome to EDF1005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Introduction to the Teaching Profession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Orientation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Provides an opportunity for you to teach the lesson plan that was developed over the course of the semester.</a:t>
            </a:r>
          </a:p>
          <a:p>
            <a:r>
              <a:rPr lang="en-US" dirty="0" smtClean="0"/>
              <a:t>Please review the </a:t>
            </a:r>
            <a:r>
              <a:rPr lang="en-US" dirty="0" err="1" smtClean="0"/>
              <a:t>Camtasia</a:t>
            </a:r>
            <a:r>
              <a:rPr lang="en-US" dirty="0" smtClean="0"/>
              <a:t> </a:t>
            </a:r>
            <a:r>
              <a:rPr lang="en-US" dirty="0" err="1" smtClean="0"/>
              <a:t>Microteach</a:t>
            </a:r>
            <a:r>
              <a:rPr lang="en-US" dirty="0" smtClean="0"/>
              <a:t> </a:t>
            </a:r>
            <a:r>
              <a:rPr lang="en-US" dirty="0" smtClean="0"/>
              <a:t>Power Point Presentation for further details.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Microteach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familiar with the </a:t>
            </a:r>
            <a:r>
              <a:rPr lang="en-US" dirty="0" smtClean="0">
                <a:hlinkClick r:id="rId2"/>
              </a:rPr>
              <a:t>ANGEL</a:t>
            </a:r>
            <a:r>
              <a:rPr lang="en-US" dirty="0" smtClean="0"/>
              <a:t> program for course management.</a:t>
            </a:r>
          </a:p>
          <a:p>
            <a:r>
              <a:rPr lang="en-US" dirty="0" smtClean="0"/>
              <a:t>Contact the HELPDESK with technical issues</a:t>
            </a:r>
          </a:p>
          <a:p>
            <a:r>
              <a:rPr lang="en-US" dirty="0" smtClean="0"/>
              <a:t>If you are experiencing technical issues, you must contact me via email and/or phone BEFORE the assignment deadline in order to receive credit for an on-time assignment.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Navigation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 out the Weekly Assignment Summary to use as a guide for planning your workload over the semester.</a:t>
            </a:r>
          </a:p>
          <a:p>
            <a:r>
              <a:rPr lang="en-US" dirty="0" smtClean="0"/>
              <a:t>You may work ahead on assignments, but not behind.</a:t>
            </a:r>
          </a:p>
          <a:p>
            <a:r>
              <a:rPr lang="en-US" dirty="0" smtClean="0"/>
              <a:t>No credit is given for late assignments.</a:t>
            </a:r>
          </a:p>
          <a:p>
            <a:r>
              <a:rPr lang="en-US" dirty="0" smtClean="0"/>
              <a:t>If you are unable to upload an assignment, attach it to an email and send it before the assignment deadline.</a:t>
            </a:r>
          </a:p>
          <a:p>
            <a:r>
              <a:rPr lang="en-US" dirty="0" smtClean="0"/>
              <a:t>READ THROUGH ALL COURSE DOCUMENTS!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Rules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Diane Fields</a:t>
            </a:r>
          </a:p>
          <a:p>
            <a:pPr>
              <a:buNone/>
            </a:pPr>
            <a:r>
              <a:rPr lang="en-US" sz="1800" dirty="0" smtClean="0"/>
              <a:t>Gulf Coast State College – Social Sciences Division</a:t>
            </a:r>
          </a:p>
          <a:p>
            <a:pPr>
              <a:buNone/>
            </a:pPr>
            <a:r>
              <a:rPr lang="en-US" sz="1800" dirty="0" smtClean="0"/>
              <a:t>5230 West Highway 98</a:t>
            </a:r>
          </a:p>
          <a:p>
            <a:pPr>
              <a:buNone/>
            </a:pPr>
            <a:r>
              <a:rPr lang="en-US" sz="1800" dirty="0" smtClean="0"/>
              <a:t>Panama City, Florida 32401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Phone:  850-872-3825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Email:  dfields@gulfcoast.edu</a:t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Online Office Hours</a:t>
            </a:r>
          </a:p>
          <a:p>
            <a:pPr>
              <a:buNone/>
            </a:pPr>
            <a:r>
              <a:rPr lang="en-US" sz="1800" dirty="0" smtClean="0"/>
              <a:t>Each Monday afternoon at 5:00 p.m.  I am available to answer your questions in the Live Office Hours </a:t>
            </a:r>
            <a:r>
              <a:rPr lang="en-US" sz="1800" dirty="0" err="1" smtClean="0"/>
              <a:t>Chatroom</a:t>
            </a:r>
            <a:r>
              <a:rPr lang="en-US" sz="1800" dirty="0" smtClean="0"/>
              <a:t>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Once the course begins, please send all emails through the ANGEL system, using the GENERAL mail setting.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387369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Reflection Questions </a:t>
            </a:r>
          </a:p>
          <a:p>
            <a:r>
              <a:rPr lang="en-US" sz="3600" dirty="0" smtClean="0"/>
              <a:t>Discussion Board Topics</a:t>
            </a:r>
          </a:p>
          <a:p>
            <a:r>
              <a:rPr lang="en-US" sz="3600" dirty="0" smtClean="0"/>
              <a:t>Field Observations in K-12 classrooms</a:t>
            </a:r>
          </a:p>
          <a:p>
            <a:r>
              <a:rPr lang="en-US" sz="3600" dirty="0" smtClean="0"/>
              <a:t>Lesson Plan and </a:t>
            </a:r>
            <a:r>
              <a:rPr lang="en-US" sz="3600" dirty="0" err="1" smtClean="0"/>
              <a:t>Microteach</a:t>
            </a:r>
            <a:endParaRPr lang="en-US" sz="3600" dirty="0" smtClean="0"/>
          </a:p>
          <a:p>
            <a:r>
              <a:rPr lang="en-US" sz="3600" dirty="0" smtClean="0"/>
              <a:t>Exams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Five Areas of Evaluation </a:t>
            </a:r>
            <a:br>
              <a:rPr lang="en-US" dirty="0" smtClean="0"/>
            </a:b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Grading for EDF1005 </a:t>
            </a:r>
            <a:br>
              <a:rPr lang="en-US" dirty="0" smtClean="0"/>
            </a:br>
            <a:r>
              <a:rPr lang="en-US" dirty="0" smtClean="0"/>
              <a:t> 1000 points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Assignment Category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Total Category Points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Discussion Boards</a:t>
            </a:r>
          </a:p>
          <a:p>
            <a:r>
              <a:rPr lang="en-US" dirty="0" smtClean="0"/>
              <a:t>2 Exams</a:t>
            </a:r>
            <a:endParaRPr lang="en-US" sz="2000" dirty="0" smtClean="0"/>
          </a:p>
          <a:p>
            <a:r>
              <a:rPr lang="en-US" dirty="0" smtClean="0"/>
              <a:t>Lesson Plan and </a:t>
            </a:r>
            <a:r>
              <a:rPr lang="en-US" dirty="0" err="1" smtClean="0"/>
              <a:t>Microteach</a:t>
            </a:r>
            <a:endParaRPr lang="en-US" dirty="0" smtClean="0"/>
          </a:p>
          <a:p>
            <a:pPr lvl="1"/>
            <a:r>
              <a:rPr lang="en-US" dirty="0" smtClean="0"/>
              <a:t>4 Formative Tasks</a:t>
            </a:r>
          </a:p>
          <a:p>
            <a:pPr lvl="1"/>
            <a:r>
              <a:rPr lang="en-US" dirty="0" smtClean="0"/>
              <a:t>Final Lesson Plan</a:t>
            </a:r>
          </a:p>
          <a:p>
            <a:pPr lvl="1"/>
            <a:r>
              <a:rPr lang="en-US" dirty="0" smtClean="0"/>
              <a:t>Teaching Session</a:t>
            </a:r>
          </a:p>
          <a:p>
            <a:r>
              <a:rPr lang="en-US" dirty="0" smtClean="0"/>
              <a:t>5 Field Observations</a:t>
            </a:r>
          </a:p>
          <a:p>
            <a:r>
              <a:rPr lang="en-US" dirty="0" smtClean="0"/>
              <a:t>2 Reflection Questions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100 </a:t>
            </a:r>
            <a:r>
              <a:rPr lang="en-US" dirty="0" smtClean="0"/>
              <a:t>(</a:t>
            </a:r>
            <a:r>
              <a:rPr lang="en-US" dirty="0" smtClean="0"/>
              <a:t>50</a:t>
            </a:r>
            <a:r>
              <a:rPr lang="en-US" dirty="0" smtClean="0"/>
              <a:t> </a:t>
            </a:r>
            <a:r>
              <a:rPr lang="en-US" dirty="0" smtClean="0"/>
              <a:t>points each)</a:t>
            </a:r>
          </a:p>
          <a:p>
            <a:r>
              <a:rPr lang="en-US" dirty="0" smtClean="0"/>
              <a:t>200 (100 points each)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dirty="0" smtClean="0"/>
              <a:t>300 points total</a:t>
            </a:r>
          </a:p>
          <a:p>
            <a:pPr lvl="1"/>
            <a:r>
              <a:rPr lang="en-US" dirty="0" smtClean="0"/>
              <a:t>(100  total, 25 pts each)</a:t>
            </a:r>
          </a:p>
          <a:p>
            <a:pPr lvl="1"/>
            <a:r>
              <a:rPr lang="en-US" dirty="0" smtClean="0"/>
              <a:t>(100 points)</a:t>
            </a:r>
          </a:p>
          <a:p>
            <a:pPr lvl="1"/>
            <a:r>
              <a:rPr lang="en-US" dirty="0" smtClean="0"/>
              <a:t>(100 points)</a:t>
            </a:r>
          </a:p>
          <a:p>
            <a:r>
              <a:rPr lang="en-US" dirty="0" smtClean="0"/>
              <a:t>300 (60 points each)</a:t>
            </a:r>
          </a:p>
          <a:p>
            <a:r>
              <a:rPr lang="en-US" dirty="0" smtClean="0"/>
              <a:t>100 (50 points each)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2 topics for reflection</a:t>
            </a:r>
          </a:p>
          <a:p>
            <a:r>
              <a:rPr lang="en-US" dirty="0" smtClean="0"/>
              <a:t>Topics are based on student research and exploration beyond the textbook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50 points each</a:t>
            </a:r>
          </a:p>
          <a:p>
            <a:r>
              <a:rPr lang="en-US" dirty="0" smtClean="0"/>
              <a:t>Rubrics are provided for scoring assistance </a:t>
            </a:r>
          </a:p>
          <a:p>
            <a:r>
              <a:rPr lang="en-US" dirty="0" smtClean="0"/>
              <a:t>Use a word processing program and upload your document to the Digital Drop Box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topics will be covered during the semester – </a:t>
            </a:r>
            <a:r>
              <a:rPr lang="en-US" dirty="0" smtClean="0"/>
              <a:t>50</a:t>
            </a:r>
            <a:r>
              <a:rPr lang="en-US" dirty="0" smtClean="0"/>
              <a:t> </a:t>
            </a:r>
            <a:r>
              <a:rPr lang="en-US" dirty="0" smtClean="0"/>
              <a:t>points each</a:t>
            </a:r>
          </a:p>
          <a:p>
            <a:r>
              <a:rPr lang="en-US" dirty="0" smtClean="0"/>
              <a:t>Discussions require inquiry beyond the textbook readings</a:t>
            </a:r>
          </a:p>
          <a:p>
            <a:r>
              <a:rPr lang="en-US" dirty="0" smtClean="0"/>
              <a:t>Rubrics are provided for scoring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Be sure to post your initial thoughts long before the assignment deadlines, in order to engage in meaningful discussions with your classmates.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Board Topics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 hours of field observations are required for EDF1005.</a:t>
            </a:r>
          </a:p>
          <a:p>
            <a:r>
              <a:rPr lang="en-US" dirty="0" smtClean="0"/>
              <a:t>These hours may not be used for another education course.</a:t>
            </a:r>
          </a:p>
          <a:p>
            <a:r>
              <a:rPr lang="en-US" dirty="0" smtClean="0"/>
              <a:t>You will have a specific set of tasks for the Field Observations assignments.  Each assignment task is worth 60 points each.</a:t>
            </a:r>
          </a:p>
          <a:p>
            <a:r>
              <a:rPr lang="en-US" dirty="0" smtClean="0"/>
              <a:t>Please </a:t>
            </a:r>
            <a:r>
              <a:rPr lang="en-US" dirty="0" smtClean="0"/>
              <a:t>review </a:t>
            </a:r>
            <a:r>
              <a:rPr lang="en-US" dirty="0" smtClean="0"/>
              <a:t>the </a:t>
            </a:r>
            <a:r>
              <a:rPr lang="en-US" dirty="0" err="1" smtClean="0"/>
              <a:t>Camtasia</a:t>
            </a:r>
            <a:r>
              <a:rPr lang="en-US" dirty="0" smtClean="0"/>
              <a:t> Field </a:t>
            </a:r>
            <a:r>
              <a:rPr lang="en-US" dirty="0" smtClean="0"/>
              <a:t>Observation Instructions Power Point Presentation for specific details.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Field Observations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068763"/>
          </a:xfrm>
        </p:spPr>
        <p:txBody>
          <a:bodyPr/>
          <a:lstStyle/>
          <a:p>
            <a:r>
              <a:rPr lang="en-US" dirty="0" smtClean="0"/>
              <a:t>ALL students are required to take individual actions before entrance into the schools to complete the Field Observation assignments.</a:t>
            </a:r>
          </a:p>
          <a:p>
            <a:r>
              <a:rPr lang="en-US" dirty="0" smtClean="0"/>
              <a:t>Please go through the </a:t>
            </a:r>
            <a:r>
              <a:rPr lang="en-US" dirty="0" err="1" smtClean="0"/>
              <a:t>Camtasia</a:t>
            </a:r>
            <a:r>
              <a:rPr lang="en-US" dirty="0" smtClean="0"/>
              <a:t> </a:t>
            </a:r>
            <a:r>
              <a:rPr lang="en-US" dirty="0" smtClean="0"/>
              <a:t>Background </a:t>
            </a:r>
            <a:r>
              <a:rPr lang="en-US" dirty="0" smtClean="0"/>
              <a:t>Check Power Point Presentation for instructions.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 Checks for Field Observations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You will develop a unique lesson plan over the course of the semester.</a:t>
            </a:r>
          </a:p>
          <a:p>
            <a:r>
              <a:rPr lang="en-US" dirty="0" smtClean="0"/>
              <a:t>Several smaller formative tasks will be assigned in order to learn how to develop a lesson plan.</a:t>
            </a:r>
          </a:p>
          <a:p>
            <a:r>
              <a:rPr lang="en-US" dirty="0" smtClean="0"/>
              <a:t>Extensive support through </a:t>
            </a:r>
            <a:r>
              <a:rPr lang="en-US" dirty="0" err="1" smtClean="0"/>
              <a:t>Camtasia</a:t>
            </a:r>
            <a:r>
              <a:rPr lang="en-US" dirty="0" smtClean="0"/>
              <a:t> videos, Power Point Presentations, sample lesson plans, and weekly online office hours will be provided.</a:t>
            </a:r>
          </a:p>
          <a:p>
            <a:r>
              <a:rPr lang="en-US" dirty="0" smtClean="0"/>
              <a:t>Detailed feedback on your formative assignments will allow you to create a comprehensive lesson plan.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Plan and </a:t>
            </a:r>
            <a:r>
              <a:rPr lang="en-US" dirty="0" err="1" smtClean="0"/>
              <a:t>Microteach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 formative assignments </a:t>
            </a:r>
          </a:p>
          <a:p>
            <a:pPr lvl="1"/>
            <a:r>
              <a:rPr lang="en-US" dirty="0" smtClean="0"/>
              <a:t>Developing a rationale statement</a:t>
            </a:r>
          </a:p>
          <a:p>
            <a:pPr lvl="1"/>
            <a:r>
              <a:rPr lang="en-US" dirty="0" smtClean="0"/>
              <a:t>Determining the Student Learning Outcomes (SLO)</a:t>
            </a:r>
          </a:p>
          <a:p>
            <a:pPr lvl="1"/>
            <a:r>
              <a:rPr lang="en-US" dirty="0" smtClean="0"/>
              <a:t>Assessment techniques and rubrics</a:t>
            </a:r>
          </a:p>
          <a:p>
            <a:pPr lvl="1"/>
            <a:r>
              <a:rPr lang="en-US" dirty="0" smtClean="0"/>
              <a:t>Procedures for teaching a lesson plan</a:t>
            </a:r>
          </a:p>
          <a:p>
            <a:r>
              <a:rPr lang="en-US" dirty="0" smtClean="0"/>
              <a:t>Once you have learned the individual pieces of a lesson plan, you will </a:t>
            </a:r>
            <a:r>
              <a:rPr lang="en-US" dirty="0" smtClean="0"/>
              <a:t>put the pieces together in</a:t>
            </a:r>
            <a:r>
              <a:rPr lang="en-US" dirty="0" smtClean="0"/>
              <a:t> </a:t>
            </a:r>
            <a:r>
              <a:rPr lang="en-US" dirty="0" smtClean="0"/>
              <a:t>your Final Lesson Plan.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Plan and </a:t>
            </a:r>
            <a:r>
              <a:rPr lang="en-US" dirty="0" err="1" smtClean="0"/>
              <a:t>Microteach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2012</TotalTime>
  <Words>635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Welcome to EDF1005 Introduction to the Teaching Profession</vt:lpstr>
      <vt:lpstr>Five Areas of Evaluation  </vt:lpstr>
      <vt:lpstr>Grading for EDF1005   1000 points </vt:lpstr>
      <vt:lpstr>Reflection Questions</vt:lpstr>
      <vt:lpstr>Discussion Board Topics</vt:lpstr>
      <vt:lpstr>Field Observations</vt:lpstr>
      <vt:lpstr>Background Checks for Field Observations</vt:lpstr>
      <vt:lpstr>Lesson Plan and Microteach</vt:lpstr>
      <vt:lpstr>Lesson Plan and Microteach</vt:lpstr>
      <vt:lpstr>The Microteach</vt:lpstr>
      <vt:lpstr>Course Navigation</vt:lpstr>
      <vt:lpstr>General Rules </vt:lpstr>
      <vt:lpstr>Contact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EDF1005 Introduction to the Teaching Profession</dc:title>
  <dc:creator>Diane</dc:creator>
  <cp:lastModifiedBy>Diane</cp:lastModifiedBy>
  <cp:revision>45</cp:revision>
  <dcterms:created xsi:type="dcterms:W3CDTF">2011-02-05T02:33:05Z</dcterms:created>
  <dcterms:modified xsi:type="dcterms:W3CDTF">2011-05-03T00:21:26Z</dcterms:modified>
</cp:coreProperties>
</file>