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handoutMasterIdLst>
    <p:handoutMasterId r:id="rId35"/>
  </p:handoutMasterIdLst>
  <p:sldIdLst>
    <p:sldId id="256" r:id="rId6"/>
    <p:sldId id="257" r:id="rId7"/>
    <p:sldId id="258" r:id="rId8"/>
    <p:sldId id="278" r:id="rId9"/>
    <p:sldId id="279" r:id="rId10"/>
    <p:sldId id="280" r:id="rId11"/>
    <p:sldId id="283" r:id="rId12"/>
    <p:sldId id="284" r:id="rId13"/>
    <p:sldId id="281" r:id="rId14"/>
    <p:sldId id="282" r:id="rId15"/>
    <p:sldId id="268" r:id="rId16"/>
    <p:sldId id="259" r:id="rId17"/>
    <p:sldId id="260" r:id="rId18"/>
    <p:sldId id="269" r:id="rId19"/>
    <p:sldId id="270" r:id="rId20"/>
    <p:sldId id="271" r:id="rId21"/>
    <p:sldId id="272" r:id="rId22"/>
    <p:sldId id="261" r:id="rId23"/>
    <p:sldId id="262" r:id="rId24"/>
    <p:sldId id="263" r:id="rId25"/>
    <p:sldId id="273" r:id="rId26"/>
    <p:sldId id="274" r:id="rId27"/>
    <p:sldId id="275" r:id="rId28"/>
    <p:sldId id="264" r:id="rId29"/>
    <p:sldId id="265" r:id="rId30"/>
    <p:sldId id="276" r:id="rId31"/>
    <p:sldId id="266" r:id="rId32"/>
    <p:sldId id="277" r:id="rId33"/>
    <p:sldId id="267"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72A93810-2484-4E10-967E-E4AF50E9287E}" type="datetimeFigureOut">
              <a:rPr lang="en-US" smtClean="0"/>
              <a:t>4/23/2012</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5B7E793F-4FC6-401D-B71E-96ABC5A62580}" type="slidenum">
              <a:rPr lang="en-US" smtClean="0"/>
              <a:t>‹#›</a:t>
            </a:fld>
            <a:endParaRPr lang="en-US"/>
          </a:p>
        </p:txBody>
      </p:sp>
    </p:spTree>
    <p:extLst>
      <p:ext uri="{BB962C8B-B14F-4D97-AF65-F5344CB8AC3E}">
        <p14:creationId xmlns:p14="http://schemas.microsoft.com/office/powerpoint/2010/main" val="13694937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E64A38-4C84-4D2F-8A7D-DFEABDB6D96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F1A348-8CD5-4888-A62F-70BE1A71ACD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5219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2BB117-52C5-4523-A784-43FF7BF90BB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756284-59FE-4468-94B3-A54C9D9704D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21346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B4AB0E-EFC8-462E-A997-0CE2F801DC8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C704E-B1E2-4A9A-B0CC-E0D903923EB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8888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0A2DA81-36E7-4A59-B953-A0087DCC6C0E}"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951544A-00A9-4DB3-86BD-7DFB1E48C8F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0347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E8D3CE-74E3-417F-B45E-89A1429E038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1A08422-2681-4EB9-A9EB-688926BABF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04737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9D5754-BF07-45C5-8C62-3DD7C436D86A}"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E382095-44EB-42AF-8C8C-4D8FCD8ECFA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034912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2666A4-824C-4FC2-9513-4BD424145E7C}"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C1B57AD-C9DC-4576-AF94-9A9D713315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688444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3A91CA-9DF0-4998-B204-62DA915D597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1C0C80A-CF04-4050-926A-90B06854FB7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8267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1688B1-6426-4678-9BFE-8F8AD0DDCF02}"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FF97BB4-83E4-43C0-A594-E2BA2AF2721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18080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DAA4DA-84B2-45E6-B918-C5BF3F14F27F}"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4D0A329-7F5D-4F13-90B3-2B95118DBC3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391976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BD5284-C5A7-48E5-82CA-337AB930092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B9BFC29-C3C1-4244-BD8C-F4CC09EAB59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29394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E64A38-4C84-4D2F-8A7D-DFEABDB6D96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F1A348-8CD5-4888-A62F-70BE1A71ACD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483564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2BB117-52C5-4523-A784-43FF7BF90BB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756284-59FE-4468-94B3-A54C9D9704D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03564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B4AB0E-EFC8-462E-A997-0CE2F801DC8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C704E-B1E2-4A9A-B0CC-E0D903923EB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591914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0A2DA81-36E7-4A59-B953-A0087DCC6C0E}"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951544A-00A9-4DB3-86BD-7DFB1E48C8F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52166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E8D3CE-74E3-417F-B45E-89A1429E038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1A08422-2681-4EB9-A9EB-688926BABF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617808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9D5754-BF07-45C5-8C62-3DD7C436D86A}"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E382095-44EB-42AF-8C8C-4D8FCD8ECFA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353830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2666A4-824C-4FC2-9513-4BD424145E7C}"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C1B57AD-C9DC-4576-AF94-9A9D713315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50253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3A91CA-9DF0-4998-B204-62DA915D597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1C0C80A-CF04-4050-926A-90B06854FB7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41583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1688B1-6426-4678-9BFE-8F8AD0DDCF02}"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FF97BB4-83E4-43C0-A594-E2BA2AF2721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257809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DAA4DA-84B2-45E6-B918-C5BF3F14F27F}"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4D0A329-7F5D-4F13-90B3-2B95118DBC3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617673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BD5284-C5A7-48E5-82CA-337AB930092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B9BFC29-C3C1-4244-BD8C-F4CC09EAB59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984537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E64A38-4C84-4D2F-8A7D-DFEABDB6D96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F1A348-8CD5-4888-A62F-70BE1A71ACD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079637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2BB117-52C5-4523-A784-43FF7BF90BB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756284-59FE-4468-94B3-A54C9D9704D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807922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B4AB0E-EFC8-462E-A997-0CE2F801DC8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C704E-B1E2-4A9A-B0CC-E0D903923EB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324696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0A2DA81-36E7-4A59-B953-A0087DCC6C0E}"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951544A-00A9-4DB3-86BD-7DFB1E48C8F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544659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E8D3CE-74E3-417F-B45E-89A1429E038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1A08422-2681-4EB9-A9EB-688926BABF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889213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9D5754-BF07-45C5-8C62-3DD7C436D86A}"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E382095-44EB-42AF-8C8C-4D8FCD8ECFA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57976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2666A4-824C-4FC2-9513-4BD424145E7C}"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C1B57AD-C9DC-4576-AF94-9A9D713315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532592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3A91CA-9DF0-4998-B204-62DA915D597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1C0C80A-CF04-4050-926A-90B06854FB7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390067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1688B1-6426-4678-9BFE-8F8AD0DDCF02}"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FF97BB4-83E4-43C0-A594-E2BA2AF2721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373563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DAA4DA-84B2-45E6-B918-C5BF3F14F27F}"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4D0A329-7F5D-4F13-90B3-2B95118DBC3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08194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BD5284-C5A7-48E5-82CA-337AB930092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B9BFC29-C3C1-4244-BD8C-F4CC09EAB59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468682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E64A38-4C84-4D2F-8A7D-DFEABDB6D96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F1A348-8CD5-4888-A62F-70BE1A71ACD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392123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2BB117-52C5-4523-A784-43FF7BF90BB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756284-59FE-4468-94B3-A54C9D9704D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144599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B4AB0E-EFC8-462E-A997-0CE2F801DC8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C704E-B1E2-4A9A-B0CC-E0D903923EB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054257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0A2DA81-36E7-4A59-B953-A0087DCC6C0E}"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951544A-00A9-4DB3-86BD-7DFB1E48C8F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642568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E8D3CE-74E3-417F-B45E-89A1429E0388}"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1A08422-2681-4EB9-A9EB-688926BABF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0864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9D5754-BF07-45C5-8C62-3DD7C436D86A}"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E382095-44EB-42AF-8C8C-4D8FCD8ECFA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8747666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2666A4-824C-4FC2-9513-4BD424145E7C}"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C1B57AD-C9DC-4576-AF94-9A9D713315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641824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3A91CA-9DF0-4998-B204-62DA915D597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1C0C80A-CF04-4050-926A-90B06854FB7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997315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1688B1-6426-4678-9BFE-8F8AD0DDCF02}"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FF97BB4-83E4-43C0-A594-E2BA2AF2721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865076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DAA4DA-84B2-45E6-B918-C5BF3F14F27F}"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4D0A329-7F5D-4F13-90B3-2B95118DBC3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979775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BD5284-C5A7-48E5-82CA-337AB930092D}"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B9BFC29-C3C1-4244-BD8C-F4CC09EAB59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84376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D826A-650F-4734-8566-58094BD40F81}" type="datetimeFigureOut">
              <a:rPr lang="en-US" smtClean="0"/>
              <a:pPr/>
              <a:t>4/23/2012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80FB6-33D1-4F3B-B1C1-BC921AF5A75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D826A-650F-4734-8566-58094BD40F81}" type="datetimeFigureOut">
              <a:rPr lang="en-US" smtClean="0"/>
              <a:pPr/>
              <a:t>4/23/2012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80FB6-33D1-4F3B-B1C1-BC921AF5A75C}" type="slidenum">
              <a:rPr lang="en-US" smtClean="0"/>
              <a:pPr/>
              <a:t>‹#›</a:t>
            </a:fld>
            <a:endParaRPr lang="en-US" dirty="0"/>
          </a:p>
        </p:txBody>
      </p:sp>
      <p:cxnSp>
        <p:nvCxnSpPr>
          <p:cNvPr id="8" name="Straight Connector 7"/>
          <p:cNvCxnSpPr/>
          <p:nvPr userDrawn="1"/>
        </p:nvCxnSpPr>
        <p:spPr>
          <a:xfrm>
            <a:off x="457200" y="1295400"/>
            <a:ext cx="8229600" cy="158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tx2">
              <a:lumMod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572FC14-88CA-443F-BBEF-B9889ACA24BA}"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6364B9A-0848-4416-9C62-E9B1B8B80A7D}" type="slidenum">
              <a:rPr lang="en-US">
                <a:solidFill>
                  <a:prstClr val="black">
                    <a:tint val="75000"/>
                  </a:prstClr>
                </a:solidFill>
              </a:rPr>
              <a:pPr>
                <a:defRPr/>
              </a:pPr>
              <a:t>‹#›</a:t>
            </a:fld>
            <a:endParaRPr lang="en-US" dirty="0">
              <a:solidFill>
                <a:prstClr val="black">
                  <a:tint val="75000"/>
                </a:prstClr>
              </a:solidFill>
            </a:endParaRPr>
          </a:p>
        </p:txBody>
      </p:sp>
      <p:cxnSp>
        <p:nvCxnSpPr>
          <p:cNvPr id="8" name="Straight Connector 7"/>
          <p:cNvCxnSpPr/>
          <p:nvPr userDrawn="1"/>
        </p:nvCxnSpPr>
        <p:spPr>
          <a:xfrm>
            <a:off x="457200" y="1295400"/>
            <a:ext cx="8229600"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4020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b="1" kern="1200">
          <a:solidFill>
            <a:srgbClr val="10253F"/>
          </a:solidFill>
          <a:latin typeface="+mj-lt"/>
          <a:ea typeface="+mj-ea"/>
          <a:cs typeface="+mj-cs"/>
        </a:defRPr>
      </a:lvl1pPr>
      <a:lvl2pPr algn="ctr" rtl="0" eaLnBrk="0" fontAlgn="base" hangingPunct="0">
        <a:spcBef>
          <a:spcPct val="0"/>
        </a:spcBef>
        <a:spcAft>
          <a:spcPct val="0"/>
        </a:spcAft>
        <a:defRPr sz="4400" b="1">
          <a:solidFill>
            <a:srgbClr val="10253F"/>
          </a:solidFill>
          <a:latin typeface="Calibri" pitchFamily="34" charset="0"/>
        </a:defRPr>
      </a:lvl2pPr>
      <a:lvl3pPr algn="ctr" rtl="0" eaLnBrk="0" fontAlgn="base" hangingPunct="0">
        <a:spcBef>
          <a:spcPct val="0"/>
        </a:spcBef>
        <a:spcAft>
          <a:spcPct val="0"/>
        </a:spcAft>
        <a:defRPr sz="4400" b="1">
          <a:solidFill>
            <a:srgbClr val="10253F"/>
          </a:solidFill>
          <a:latin typeface="Calibri" pitchFamily="34" charset="0"/>
        </a:defRPr>
      </a:lvl3pPr>
      <a:lvl4pPr algn="ctr" rtl="0" eaLnBrk="0" fontAlgn="base" hangingPunct="0">
        <a:spcBef>
          <a:spcPct val="0"/>
        </a:spcBef>
        <a:spcAft>
          <a:spcPct val="0"/>
        </a:spcAft>
        <a:defRPr sz="4400" b="1">
          <a:solidFill>
            <a:srgbClr val="10253F"/>
          </a:solidFill>
          <a:latin typeface="Calibri" pitchFamily="34" charset="0"/>
        </a:defRPr>
      </a:lvl4pPr>
      <a:lvl5pPr algn="ctr" rtl="0" eaLnBrk="0" fontAlgn="base" hangingPunct="0">
        <a:spcBef>
          <a:spcPct val="0"/>
        </a:spcBef>
        <a:spcAft>
          <a:spcPct val="0"/>
        </a:spcAft>
        <a:defRPr sz="4400" b="1">
          <a:solidFill>
            <a:srgbClr val="10253F"/>
          </a:solidFill>
          <a:latin typeface="Calibri" pitchFamily="34" charset="0"/>
        </a:defRPr>
      </a:lvl5pPr>
      <a:lvl6pPr marL="457200" algn="ctr" rtl="0" fontAlgn="base">
        <a:spcBef>
          <a:spcPct val="0"/>
        </a:spcBef>
        <a:spcAft>
          <a:spcPct val="0"/>
        </a:spcAft>
        <a:defRPr sz="4400" b="1">
          <a:solidFill>
            <a:srgbClr val="10253F"/>
          </a:solidFill>
          <a:latin typeface="Calibri" pitchFamily="34" charset="0"/>
        </a:defRPr>
      </a:lvl6pPr>
      <a:lvl7pPr marL="914400" algn="ctr" rtl="0" fontAlgn="base">
        <a:spcBef>
          <a:spcPct val="0"/>
        </a:spcBef>
        <a:spcAft>
          <a:spcPct val="0"/>
        </a:spcAft>
        <a:defRPr sz="4400" b="1">
          <a:solidFill>
            <a:srgbClr val="10253F"/>
          </a:solidFill>
          <a:latin typeface="Calibri" pitchFamily="34" charset="0"/>
        </a:defRPr>
      </a:lvl7pPr>
      <a:lvl8pPr marL="1371600" algn="ctr" rtl="0" fontAlgn="base">
        <a:spcBef>
          <a:spcPct val="0"/>
        </a:spcBef>
        <a:spcAft>
          <a:spcPct val="0"/>
        </a:spcAft>
        <a:defRPr sz="4400" b="1">
          <a:solidFill>
            <a:srgbClr val="10253F"/>
          </a:solidFill>
          <a:latin typeface="Calibri" pitchFamily="34" charset="0"/>
        </a:defRPr>
      </a:lvl8pPr>
      <a:lvl9pPr marL="1828800" algn="ctr" rtl="0" fontAlgn="base">
        <a:spcBef>
          <a:spcPct val="0"/>
        </a:spcBef>
        <a:spcAft>
          <a:spcPct val="0"/>
        </a:spcAft>
        <a:defRPr sz="4400" b="1">
          <a:solidFill>
            <a:srgbClr val="10253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572FC14-88CA-443F-BBEF-B9889ACA24BA}"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6364B9A-0848-4416-9C62-E9B1B8B80A7D}" type="slidenum">
              <a:rPr lang="en-US">
                <a:solidFill>
                  <a:prstClr val="black">
                    <a:tint val="75000"/>
                  </a:prstClr>
                </a:solidFill>
              </a:rPr>
              <a:pPr>
                <a:defRPr/>
              </a:pPr>
              <a:t>‹#›</a:t>
            </a:fld>
            <a:endParaRPr lang="en-US" dirty="0">
              <a:solidFill>
                <a:prstClr val="black">
                  <a:tint val="75000"/>
                </a:prstClr>
              </a:solidFill>
            </a:endParaRPr>
          </a:p>
        </p:txBody>
      </p:sp>
      <p:cxnSp>
        <p:nvCxnSpPr>
          <p:cNvPr id="8" name="Straight Connector 7"/>
          <p:cNvCxnSpPr/>
          <p:nvPr userDrawn="1"/>
        </p:nvCxnSpPr>
        <p:spPr>
          <a:xfrm>
            <a:off x="457200" y="1295400"/>
            <a:ext cx="8229600"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7287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b="1" kern="1200">
          <a:solidFill>
            <a:srgbClr val="10253F"/>
          </a:solidFill>
          <a:latin typeface="+mj-lt"/>
          <a:ea typeface="+mj-ea"/>
          <a:cs typeface="+mj-cs"/>
        </a:defRPr>
      </a:lvl1pPr>
      <a:lvl2pPr algn="ctr" rtl="0" eaLnBrk="0" fontAlgn="base" hangingPunct="0">
        <a:spcBef>
          <a:spcPct val="0"/>
        </a:spcBef>
        <a:spcAft>
          <a:spcPct val="0"/>
        </a:spcAft>
        <a:defRPr sz="4400" b="1">
          <a:solidFill>
            <a:srgbClr val="10253F"/>
          </a:solidFill>
          <a:latin typeface="Calibri" pitchFamily="34" charset="0"/>
        </a:defRPr>
      </a:lvl2pPr>
      <a:lvl3pPr algn="ctr" rtl="0" eaLnBrk="0" fontAlgn="base" hangingPunct="0">
        <a:spcBef>
          <a:spcPct val="0"/>
        </a:spcBef>
        <a:spcAft>
          <a:spcPct val="0"/>
        </a:spcAft>
        <a:defRPr sz="4400" b="1">
          <a:solidFill>
            <a:srgbClr val="10253F"/>
          </a:solidFill>
          <a:latin typeface="Calibri" pitchFamily="34" charset="0"/>
        </a:defRPr>
      </a:lvl3pPr>
      <a:lvl4pPr algn="ctr" rtl="0" eaLnBrk="0" fontAlgn="base" hangingPunct="0">
        <a:spcBef>
          <a:spcPct val="0"/>
        </a:spcBef>
        <a:spcAft>
          <a:spcPct val="0"/>
        </a:spcAft>
        <a:defRPr sz="4400" b="1">
          <a:solidFill>
            <a:srgbClr val="10253F"/>
          </a:solidFill>
          <a:latin typeface="Calibri" pitchFamily="34" charset="0"/>
        </a:defRPr>
      </a:lvl4pPr>
      <a:lvl5pPr algn="ctr" rtl="0" eaLnBrk="0" fontAlgn="base" hangingPunct="0">
        <a:spcBef>
          <a:spcPct val="0"/>
        </a:spcBef>
        <a:spcAft>
          <a:spcPct val="0"/>
        </a:spcAft>
        <a:defRPr sz="4400" b="1">
          <a:solidFill>
            <a:srgbClr val="10253F"/>
          </a:solidFill>
          <a:latin typeface="Calibri" pitchFamily="34" charset="0"/>
        </a:defRPr>
      </a:lvl5pPr>
      <a:lvl6pPr marL="457200" algn="ctr" rtl="0" fontAlgn="base">
        <a:spcBef>
          <a:spcPct val="0"/>
        </a:spcBef>
        <a:spcAft>
          <a:spcPct val="0"/>
        </a:spcAft>
        <a:defRPr sz="4400" b="1">
          <a:solidFill>
            <a:srgbClr val="10253F"/>
          </a:solidFill>
          <a:latin typeface="Calibri" pitchFamily="34" charset="0"/>
        </a:defRPr>
      </a:lvl6pPr>
      <a:lvl7pPr marL="914400" algn="ctr" rtl="0" fontAlgn="base">
        <a:spcBef>
          <a:spcPct val="0"/>
        </a:spcBef>
        <a:spcAft>
          <a:spcPct val="0"/>
        </a:spcAft>
        <a:defRPr sz="4400" b="1">
          <a:solidFill>
            <a:srgbClr val="10253F"/>
          </a:solidFill>
          <a:latin typeface="Calibri" pitchFamily="34" charset="0"/>
        </a:defRPr>
      </a:lvl7pPr>
      <a:lvl8pPr marL="1371600" algn="ctr" rtl="0" fontAlgn="base">
        <a:spcBef>
          <a:spcPct val="0"/>
        </a:spcBef>
        <a:spcAft>
          <a:spcPct val="0"/>
        </a:spcAft>
        <a:defRPr sz="4400" b="1">
          <a:solidFill>
            <a:srgbClr val="10253F"/>
          </a:solidFill>
          <a:latin typeface="Calibri" pitchFamily="34" charset="0"/>
        </a:defRPr>
      </a:lvl8pPr>
      <a:lvl9pPr marL="1828800" algn="ctr" rtl="0" fontAlgn="base">
        <a:spcBef>
          <a:spcPct val="0"/>
        </a:spcBef>
        <a:spcAft>
          <a:spcPct val="0"/>
        </a:spcAft>
        <a:defRPr sz="4400" b="1">
          <a:solidFill>
            <a:srgbClr val="10253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572FC14-88CA-443F-BBEF-B9889ACA24BA}"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6364B9A-0848-4416-9C62-E9B1B8B80A7D}" type="slidenum">
              <a:rPr lang="en-US">
                <a:solidFill>
                  <a:prstClr val="black">
                    <a:tint val="75000"/>
                  </a:prstClr>
                </a:solidFill>
              </a:rPr>
              <a:pPr>
                <a:defRPr/>
              </a:pPr>
              <a:t>‹#›</a:t>
            </a:fld>
            <a:endParaRPr lang="en-US" dirty="0">
              <a:solidFill>
                <a:prstClr val="black">
                  <a:tint val="75000"/>
                </a:prstClr>
              </a:solidFill>
            </a:endParaRPr>
          </a:p>
        </p:txBody>
      </p:sp>
      <p:cxnSp>
        <p:nvCxnSpPr>
          <p:cNvPr id="8" name="Straight Connector 7"/>
          <p:cNvCxnSpPr/>
          <p:nvPr userDrawn="1"/>
        </p:nvCxnSpPr>
        <p:spPr>
          <a:xfrm>
            <a:off x="457200" y="1295400"/>
            <a:ext cx="8229600"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55197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b="1" kern="1200">
          <a:solidFill>
            <a:srgbClr val="10253F"/>
          </a:solidFill>
          <a:latin typeface="+mj-lt"/>
          <a:ea typeface="+mj-ea"/>
          <a:cs typeface="+mj-cs"/>
        </a:defRPr>
      </a:lvl1pPr>
      <a:lvl2pPr algn="ctr" rtl="0" eaLnBrk="0" fontAlgn="base" hangingPunct="0">
        <a:spcBef>
          <a:spcPct val="0"/>
        </a:spcBef>
        <a:spcAft>
          <a:spcPct val="0"/>
        </a:spcAft>
        <a:defRPr sz="4400" b="1">
          <a:solidFill>
            <a:srgbClr val="10253F"/>
          </a:solidFill>
          <a:latin typeface="Calibri" pitchFamily="34" charset="0"/>
        </a:defRPr>
      </a:lvl2pPr>
      <a:lvl3pPr algn="ctr" rtl="0" eaLnBrk="0" fontAlgn="base" hangingPunct="0">
        <a:spcBef>
          <a:spcPct val="0"/>
        </a:spcBef>
        <a:spcAft>
          <a:spcPct val="0"/>
        </a:spcAft>
        <a:defRPr sz="4400" b="1">
          <a:solidFill>
            <a:srgbClr val="10253F"/>
          </a:solidFill>
          <a:latin typeface="Calibri" pitchFamily="34" charset="0"/>
        </a:defRPr>
      </a:lvl3pPr>
      <a:lvl4pPr algn="ctr" rtl="0" eaLnBrk="0" fontAlgn="base" hangingPunct="0">
        <a:spcBef>
          <a:spcPct val="0"/>
        </a:spcBef>
        <a:spcAft>
          <a:spcPct val="0"/>
        </a:spcAft>
        <a:defRPr sz="4400" b="1">
          <a:solidFill>
            <a:srgbClr val="10253F"/>
          </a:solidFill>
          <a:latin typeface="Calibri" pitchFamily="34" charset="0"/>
        </a:defRPr>
      </a:lvl4pPr>
      <a:lvl5pPr algn="ctr" rtl="0" eaLnBrk="0" fontAlgn="base" hangingPunct="0">
        <a:spcBef>
          <a:spcPct val="0"/>
        </a:spcBef>
        <a:spcAft>
          <a:spcPct val="0"/>
        </a:spcAft>
        <a:defRPr sz="4400" b="1">
          <a:solidFill>
            <a:srgbClr val="10253F"/>
          </a:solidFill>
          <a:latin typeface="Calibri" pitchFamily="34" charset="0"/>
        </a:defRPr>
      </a:lvl5pPr>
      <a:lvl6pPr marL="457200" algn="ctr" rtl="0" fontAlgn="base">
        <a:spcBef>
          <a:spcPct val="0"/>
        </a:spcBef>
        <a:spcAft>
          <a:spcPct val="0"/>
        </a:spcAft>
        <a:defRPr sz="4400" b="1">
          <a:solidFill>
            <a:srgbClr val="10253F"/>
          </a:solidFill>
          <a:latin typeface="Calibri" pitchFamily="34" charset="0"/>
        </a:defRPr>
      </a:lvl6pPr>
      <a:lvl7pPr marL="914400" algn="ctr" rtl="0" fontAlgn="base">
        <a:spcBef>
          <a:spcPct val="0"/>
        </a:spcBef>
        <a:spcAft>
          <a:spcPct val="0"/>
        </a:spcAft>
        <a:defRPr sz="4400" b="1">
          <a:solidFill>
            <a:srgbClr val="10253F"/>
          </a:solidFill>
          <a:latin typeface="Calibri" pitchFamily="34" charset="0"/>
        </a:defRPr>
      </a:lvl7pPr>
      <a:lvl8pPr marL="1371600" algn="ctr" rtl="0" fontAlgn="base">
        <a:spcBef>
          <a:spcPct val="0"/>
        </a:spcBef>
        <a:spcAft>
          <a:spcPct val="0"/>
        </a:spcAft>
        <a:defRPr sz="4400" b="1">
          <a:solidFill>
            <a:srgbClr val="10253F"/>
          </a:solidFill>
          <a:latin typeface="Calibri" pitchFamily="34" charset="0"/>
        </a:defRPr>
      </a:lvl8pPr>
      <a:lvl9pPr marL="1828800" algn="ctr" rtl="0" fontAlgn="base">
        <a:spcBef>
          <a:spcPct val="0"/>
        </a:spcBef>
        <a:spcAft>
          <a:spcPct val="0"/>
        </a:spcAft>
        <a:defRPr sz="4400" b="1">
          <a:solidFill>
            <a:srgbClr val="10253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572FC14-88CA-443F-BBEF-B9889ACA24BA}" type="datetimeFigureOut">
              <a:rPr lang="en-US">
                <a:solidFill>
                  <a:prstClr val="black">
                    <a:tint val="75000"/>
                  </a:prstClr>
                </a:solidFill>
              </a:rPr>
              <a:pPr>
                <a:defRPr/>
              </a:pPr>
              <a:t>4/23/2012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6364B9A-0848-4416-9C62-E9B1B8B80A7D}" type="slidenum">
              <a:rPr lang="en-US">
                <a:solidFill>
                  <a:prstClr val="black">
                    <a:tint val="75000"/>
                  </a:prstClr>
                </a:solidFill>
              </a:rPr>
              <a:pPr>
                <a:defRPr/>
              </a:pPr>
              <a:t>‹#›</a:t>
            </a:fld>
            <a:endParaRPr lang="en-US" dirty="0">
              <a:solidFill>
                <a:prstClr val="black">
                  <a:tint val="75000"/>
                </a:prstClr>
              </a:solidFill>
            </a:endParaRPr>
          </a:p>
        </p:txBody>
      </p:sp>
      <p:cxnSp>
        <p:nvCxnSpPr>
          <p:cNvPr id="8" name="Straight Connector 7"/>
          <p:cNvCxnSpPr/>
          <p:nvPr userDrawn="1"/>
        </p:nvCxnSpPr>
        <p:spPr>
          <a:xfrm>
            <a:off x="457200" y="1295400"/>
            <a:ext cx="8229600"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9294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b="1" kern="1200">
          <a:solidFill>
            <a:srgbClr val="10253F"/>
          </a:solidFill>
          <a:latin typeface="+mj-lt"/>
          <a:ea typeface="+mj-ea"/>
          <a:cs typeface="+mj-cs"/>
        </a:defRPr>
      </a:lvl1pPr>
      <a:lvl2pPr algn="ctr" rtl="0" eaLnBrk="0" fontAlgn="base" hangingPunct="0">
        <a:spcBef>
          <a:spcPct val="0"/>
        </a:spcBef>
        <a:spcAft>
          <a:spcPct val="0"/>
        </a:spcAft>
        <a:defRPr sz="4400" b="1">
          <a:solidFill>
            <a:srgbClr val="10253F"/>
          </a:solidFill>
          <a:latin typeface="Calibri" pitchFamily="34" charset="0"/>
        </a:defRPr>
      </a:lvl2pPr>
      <a:lvl3pPr algn="ctr" rtl="0" eaLnBrk="0" fontAlgn="base" hangingPunct="0">
        <a:spcBef>
          <a:spcPct val="0"/>
        </a:spcBef>
        <a:spcAft>
          <a:spcPct val="0"/>
        </a:spcAft>
        <a:defRPr sz="4400" b="1">
          <a:solidFill>
            <a:srgbClr val="10253F"/>
          </a:solidFill>
          <a:latin typeface="Calibri" pitchFamily="34" charset="0"/>
        </a:defRPr>
      </a:lvl3pPr>
      <a:lvl4pPr algn="ctr" rtl="0" eaLnBrk="0" fontAlgn="base" hangingPunct="0">
        <a:spcBef>
          <a:spcPct val="0"/>
        </a:spcBef>
        <a:spcAft>
          <a:spcPct val="0"/>
        </a:spcAft>
        <a:defRPr sz="4400" b="1">
          <a:solidFill>
            <a:srgbClr val="10253F"/>
          </a:solidFill>
          <a:latin typeface="Calibri" pitchFamily="34" charset="0"/>
        </a:defRPr>
      </a:lvl4pPr>
      <a:lvl5pPr algn="ctr" rtl="0" eaLnBrk="0" fontAlgn="base" hangingPunct="0">
        <a:spcBef>
          <a:spcPct val="0"/>
        </a:spcBef>
        <a:spcAft>
          <a:spcPct val="0"/>
        </a:spcAft>
        <a:defRPr sz="4400" b="1">
          <a:solidFill>
            <a:srgbClr val="10253F"/>
          </a:solidFill>
          <a:latin typeface="Calibri" pitchFamily="34" charset="0"/>
        </a:defRPr>
      </a:lvl5pPr>
      <a:lvl6pPr marL="457200" algn="ctr" rtl="0" fontAlgn="base">
        <a:spcBef>
          <a:spcPct val="0"/>
        </a:spcBef>
        <a:spcAft>
          <a:spcPct val="0"/>
        </a:spcAft>
        <a:defRPr sz="4400" b="1">
          <a:solidFill>
            <a:srgbClr val="10253F"/>
          </a:solidFill>
          <a:latin typeface="Calibri" pitchFamily="34" charset="0"/>
        </a:defRPr>
      </a:lvl6pPr>
      <a:lvl7pPr marL="914400" algn="ctr" rtl="0" fontAlgn="base">
        <a:spcBef>
          <a:spcPct val="0"/>
        </a:spcBef>
        <a:spcAft>
          <a:spcPct val="0"/>
        </a:spcAft>
        <a:defRPr sz="4400" b="1">
          <a:solidFill>
            <a:srgbClr val="10253F"/>
          </a:solidFill>
          <a:latin typeface="Calibri" pitchFamily="34" charset="0"/>
        </a:defRPr>
      </a:lvl7pPr>
      <a:lvl8pPr marL="1371600" algn="ctr" rtl="0" fontAlgn="base">
        <a:spcBef>
          <a:spcPct val="0"/>
        </a:spcBef>
        <a:spcAft>
          <a:spcPct val="0"/>
        </a:spcAft>
        <a:defRPr sz="4400" b="1">
          <a:solidFill>
            <a:srgbClr val="10253F"/>
          </a:solidFill>
          <a:latin typeface="Calibri" pitchFamily="34" charset="0"/>
        </a:defRPr>
      </a:lvl8pPr>
      <a:lvl9pPr marL="1828800" algn="ctr" rtl="0" fontAlgn="base">
        <a:spcBef>
          <a:spcPct val="0"/>
        </a:spcBef>
        <a:spcAft>
          <a:spcPct val="0"/>
        </a:spcAft>
        <a:defRPr sz="4400" b="1">
          <a:solidFill>
            <a:srgbClr val="10253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www.uswireandcable.com/images/products/pallet-pack.jpg&amp;imgrefurl=http://www.uswireandcable.com/merchandising.html&amp;h=322&amp;w=300&amp;sz=22&amp;hl=en&amp;start=5&amp;um=1&amp;tbnid=Ql8J_TXDgxr8eM:&amp;tbnh=118&amp;tbnw=110&amp;prev=/images?q=pallet&amp;svnum=10&amp;um=1&amp;hl=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4.xml"/><Relationship Id="rId1" Type="http://schemas.openxmlformats.org/officeDocument/2006/relationships/vmlDrawing" Target="../drawings/vmlDrawing5.v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4.xml"/><Relationship Id="rId1" Type="http://schemas.openxmlformats.org/officeDocument/2006/relationships/vmlDrawing" Target="../drawings/vmlDrawing6.v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5.xml"/><Relationship Id="rId1" Type="http://schemas.openxmlformats.org/officeDocument/2006/relationships/vmlDrawing" Target="../drawings/vmlDrawing7.v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3" Type="http://schemas.openxmlformats.org/officeDocument/2006/relationships/hyperlink" Target="http://www.isye.gatech.edu/~jjb/wh/apps/slot/slot.html" TargetMode="External"/><Relationship Id="rId2" Type="http://schemas.openxmlformats.org/officeDocument/2006/relationships/hyperlink" Target="http://www.isye.gatech.edu/~jjb/wh/apps/bev/bev.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docsouth.unc.edu/nc/uptodate/wilm053.jpg&amp;imgrefurl=http://docsouth.unc.edu/nc/uptodate/uptodate.html&amp;h=265&amp;w=450&amp;sz=20&amp;hl=en&amp;start=7&amp;um=1&amp;tbnid=vbsP0fu5GiZS9M:&amp;tbnh=75&amp;tbnw=127&amp;prev=/images?q=Warehouse+companies+florida&amp;svnum=10&amp;um=1&amp;hl=en&amp;s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66800"/>
            <a:ext cx="7772400" cy="1470025"/>
          </a:xfrm>
        </p:spPr>
        <p:txBody>
          <a:bodyPr/>
          <a:lstStyle/>
          <a:p>
            <a:r>
              <a:rPr lang="en-US" dirty="0" smtClean="0"/>
              <a:t>Warehouse Profiling</a:t>
            </a:r>
            <a:endParaRPr lang="en-US" dirty="0"/>
          </a:p>
        </p:txBody>
      </p:sp>
      <p:sp>
        <p:nvSpPr>
          <p:cNvPr id="3" name="Subtitle 2"/>
          <p:cNvSpPr>
            <a:spLocks noGrp="1"/>
          </p:cNvSpPr>
          <p:nvPr>
            <p:ph type="subTitle" idx="1"/>
          </p:nvPr>
        </p:nvSpPr>
        <p:spPr>
          <a:xfrm>
            <a:off x="1447800" y="2057400"/>
            <a:ext cx="6400800" cy="1752600"/>
          </a:xfrm>
        </p:spPr>
        <p:txBody>
          <a:bodyPr/>
          <a:lstStyle/>
          <a:p>
            <a:r>
              <a:rPr lang="en-US" dirty="0" smtClean="0"/>
              <a:t>Chapter 2</a:t>
            </a:r>
            <a:endParaRPr lang="en-US" dirty="0"/>
          </a:p>
        </p:txBody>
      </p:sp>
      <p:pic>
        <p:nvPicPr>
          <p:cNvPr id="12291" name="Picture 3"/>
          <p:cNvPicPr>
            <a:picLocks noChangeAspect="1" noChangeArrowheads="1"/>
          </p:cNvPicPr>
          <p:nvPr/>
        </p:nvPicPr>
        <p:blipFill>
          <a:blip r:embed="rId2"/>
          <a:srcRect/>
          <a:stretch>
            <a:fillRect/>
          </a:stretch>
        </p:blipFill>
        <p:spPr bwMode="auto">
          <a:xfrm>
            <a:off x="1905000" y="3276600"/>
            <a:ext cx="5715000" cy="3110778"/>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Warehouses</a:t>
            </a:r>
            <a:endParaRPr lang="en-US" dirty="0"/>
          </a:p>
        </p:txBody>
      </p:sp>
      <p:sp>
        <p:nvSpPr>
          <p:cNvPr id="3" name="Content Placeholder 2"/>
          <p:cNvSpPr>
            <a:spLocks noGrp="1"/>
          </p:cNvSpPr>
          <p:nvPr>
            <p:ph idx="1"/>
          </p:nvPr>
        </p:nvSpPr>
        <p:spPr/>
        <p:txBody>
          <a:bodyPr>
            <a:normAutofit fontScale="92500" lnSpcReduction="10000"/>
          </a:bodyPr>
          <a:lstStyle/>
          <a:p>
            <a:pPr marL="548640" indent="-411480" fontAlgn="auto">
              <a:spcAft>
                <a:spcPts val="0"/>
              </a:spcAft>
              <a:buClr>
                <a:schemeClr val="tx1">
                  <a:shade val="95000"/>
                </a:schemeClr>
              </a:buClr>
              <a:buFont typeface="Wingdings 2"/>
              <a:buChar char=""/>
              <a:defRPr/>
            </a:pPr>
            <a:r>
              <a:rPr lang="en-US" sz="3000" dirty="0"/>
              <a:t>Private warehousing</a:t>
            </a:r>
            <a:r>
              <a:rPr lang="en-US" sz="3000" dirty="0">
                <a:solidFill>
                  <a:srgbClr val="1E6DE2"/>
                </a:solidFill>
              </a:rPr>
              <a:t> </a:t>
            </a:r>
          </a:p>
          <a:p>
            <a:pPr marL="868680" lvl="1" indent="-283464" fontAlgn="auto">
              <a:spcAft>
                <a:spcPts val="0"/>
              </a:spcAft>
              <a:buFont typeface="Wingdings 2"/>
              <a:buChar char=""/>
              <a:defRPr/>
            </a:pPr>
            <a:r>
              <a:rPr lang="en-US" dirty="0"/>
              <a:t>is owned or occupied on a long-term lease</a:t>
            </a:r>
          </a:p>
          <a:p>
            <a:pPr marL="868680" lvl="1" indent="-283464" fontAlgn="auto">
              <a:spcAft>
                <a:spcPts val="0"/>
              </a:spcAft>
              <a:buFont typeface="Wingdings 2"/>
              <a:buChar char=""/>
              <a:defRPr/>
            </a:pPr>
            <a:r>
              <a:rPr lang="en-US" dirty="0"/>
              <a:t>Offers control to owner</a:t>
            </a:r>
          </a:p>
          <a:p>
            <a:pPr marL="868680" lvl="1" indent="-283464" fontAlgn="auto">
              <a:spcAft>
                <a:spcPts val="0"/>
              </a:spcAft>
              <a:buFont typeface="Wingdings 2"/>
              <a:buChar char=""/>
              <a:defRPr/>
            </a:pPr>
            <a:r>
              <a:rPr lang="en-US" dirty="0"/>
              <a:t>Assumes both sufficient demand volume and stability so that warehouse remains full</a:t>
            </a:r>
          </a:p>
          <a:p>
            <a:pPr marL="868680" lvl="1" indent="-283464">
              <a:buNone/>
              <a:defRPr/>
            </a:pPr>
            <a:endParaRPr lang="en-US" dirty="0"/>
          </a:p>
          <a:p>
            <a:pPr marL="548640" indent="-411480" fontAlgn="auto">
              <a:spcAft>
                <a:spcPts val="0"/>
              </a:spcAft>
              <a:buClr>
                <a:schemeClr val="tx1">
                  <a:shade val="95000"/>
                </a:schemeClr>
              </a:buClr>
              <a:buFont typeface="Wingdings 2"/>
              <a:buChar char=""/>
              <a:defRPr/>
            </a:pPr>
            <a:r>
              <a:rPr lang="en-US" sz="3000" dirty="0"/>
              <a:t>Potential drawbacks of private warehouses include:</a:t>
            </a:r>
          </a:p>
          <a:p>
            <a:pPr marL="868680" lvl="1" indent="-283464" fontAlgn="auto">
              <a:spcAft>
                <a:spcPts val="0"/>
              </a:spcAft>
              <a:buFont typeface="Wingdings 2"/>
              <a:buChar char=""/>
              <a:defRPr/>
            </a:pPr>
            <a:r>
              <a:rPr lang="en-US" dirty="0"/>
              <a:t>High fixed cost</a:t>
            </a:r>
          </a:p>
          <a:p>
            <a:pPr marL="868680" lvl="1" indent="-283464" fontAlgn="auto">
              <a:spcAft>
                <a:spcPts val="0"/>
              </a:spcAft>
              <a:buFont typeface="Wingdings 2"/>
              <a:buChar char=""/>
              <a:defRPr/>
            </a:pPr>
            <a:r>
              <a:rPr lang="en-US" dirty="0"/>
              <a:t>Necessity of having high and steady demand volumes</a:t>
            </a:r>
          </a:p>
          <a:p>
            <a:pPr marL="868680" lvl="1" indent="-283464" fontAlgn="auto">
              <a:spcAft>
                <a:spcPts val="0"/>
              </a:spcAft>
              <a:buFont typeface="Wingdings 2"/>
              <a:buChar char=""/>
              <a:defRPr/>
            </a:pPr>
            <a:r>
              <a:rPr lang="en-US" dirty="0"/>
              <a:t>May reduce an organization’s flexibility</a:t>
            </a:r>
          </a:p>
          <a:p>
            <a:endParaRPr lang="en-US" dirty="0"/>
          </a:p>
        </p:txBody>
      </p:sp>
    </p:spTree>
    <p:extLst>
      <p:ext uri="{BB962C8B-B14F-4D97-AF65-F5344CB8AC3E}">
        <p14:creationId xmlns:p14="http://schemas.microsoft.com/office/powerpoint/2010/main" val="3465798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Autofit/>
          </a:bodyPr>
          <a:lstStyle/>
          <a:p>
            <a:r>
              <a:rPr lang="en-US" sz="3200" dirty="0" smtClean="0"/>
              <a:t>Warehouse Design Issues and related Profiles</a:t>
            </a:r>
            <a:endParaRPr lang="en-US" sz="3200" dirty="0"/>
          </a:p>
        </p:txBody>
      </p:sp>
      <p:graphicFrame>
        <p:nvGraphicFramePr>
          <p:cNvPr id="4" name="Content Placeholder 3"/>
          <p:cNvGraphicFramePr>
            <a:graphicFrameLocks noGrp="1"/>
          </p:cNvGraphicFramePr>
          <p:nvPr>
            <p:ph idx="1"/>
          </p:nvPr>
        </p:nvGraphicFramePr>
        <p:xfrm>
          <a:off x="457200" y="838200"/>
          <a:ext cx="8381999" cy="5765800"/>
        </p:xfrm>
        <a:graphic>
          <a:graphicData uri="http://schemas.openxmlformats.org/drawingml/2006/table">
            <a:tbl>
              <a:tblPr firstRow="1" bandRow="1">
                <a:tableStyleId>{5C22544A-7EE6-4342-B048-85BDC9FD1C3A}</a:tableStyleId>
              </a:tblPr>
              <a:tblGrid>
                <a:gridCol w="2095500"/>
                <a:gridCol w="2405944"/>
                <a:gridCol w="1707444"/>
                <a:gridCol w="2173111"/>
              </a:tblGrid>
              <a:tr h="370840">
                <a:tc>
                  <a:txBody>
                    <a:bodyPr/>
                    <a:lstStyle/>
                    <a:p>
                      <a:r>
                        <a:rPr lang="en-US" sz="1400" dirty="0" smtClean="0"/>
                        <a:t>Planning &amp; Design</a:t>
                      </a:r>
                      <a:endParaRPr lang="en-US" sz="1400" dirty="0"/>
                    </a:p>
                  </a:txBody>
                  <a:tcPr/>
                </a:tc>
                <a:tc>
                  <a:txBody>
                    <a:bodyPr/>
                    <a:lstStyle/>
                    <a:p>
                      <a:r>
                        <a:rPr lang="en-US" sz="1400" dirty="0" smtClean="0"/>
                        <a:t>Key Questions</a:t>
                      </a:r>
                      <a:endParaRPr lang="en-US" sz="1400" dirty="0"/>
                    </a:p>
                  </a:txBody>
                  <a:tcPr/>
                </a:tc>
                <a:tc>
                  <a:txBody>
                    <a:bodyPr/>
                    <a:lstStyle/>
                    <a:p>
                      <a:r>
                        <a:rPr lang="en-US" sz="1400" dirty="0" smtClean="0"/>
                        <a:t>Required Profile</a:t>
                      </a:r>
                      <a:endParaRPr lang="en-US" sz="1400" dirty="0"/>
                    </a:p>
                  </a:txBody>
                  <a:tcPr/>
                </a:tc>
                <a:tc>
                  <a:txBody>
                    <a:bodyPr/>
                    <a:lstStyle/>
                    <a:p>
                      <a:r>
                        <a:rPr lang="en-US" sz="1400" dirty="0" smtClean="0"/>
                        <a:t>Profile Components</a:t>
                      </a:r>
                      <a:endParaRPr lang="en-US" sz="1400" dirty="0"/>
                    </a:p>
                  </a:txBody>
                  <a:tcPr/>
                </a:tc>
              </a:tr>
              <a:tr h="370840">
                <a:tc>
                  <a:txBody>
                    <a:bodyPr/>
                    <a:lstStyle/>
                    <a:p>
                      <a:r>
                        <a:rPr lang="en-US" sz="1200" b="1" dirty="0" smtClean="0"/>
                        <a:t>Order picking and shipment process design</a:t>
                      </a:r>
                      <a:endParaRPr lang="en-US" sz="1200" b="1" dirty="0"/>
                    </a:p>
                  </a:txBody>
                  <a:tcPr/>
                </a:tc>
                <a:tc>
                  <a:txBody>
                    <a:bodyPr/>
                    <a:lstStyle/>
                    <a:p>
                      <a:pPr>
                        <a:buFont typeface="Arial" pitchFamily="34" charset="0"/>
                        <a:buChar char="•"/>
                      </a:pPr>
                      <a:r>
                        <a:rPr lang="en-US" sz="1200" b="1" dirty="0" smtClean="0"/>
                        <a:t>Order batch size</a:t>
                      </a:r>
                    </a:p>
                    <a:p>
                      <a:pPr>
                        <a:buFont typeface="Arial" pitchFamily="34" charset="0"/>
                        <a:buChar char="•"/>
                      </a:pPr>
                      <a:r>
                        <a:rPr lang="en-US" sz="1200" b="1" dirty="0" smtClean="0"/>
                        <a:t>Pick wave planning</a:t>
                      </a:r>
                    </a:p>
                    <a:p>
                      <a:pPr>
                        <a:buFont typeface="Arial" pitchFamily="34" charset="0"/>
                        <a:buChar char="•"/>
                      </a:pPr>
                      <a:r>
                        <a:rPr lang="en-US" sz="1200" b="1" dirty="0" smtClean="0"/>
                        <a:t>Picking tour construction</a:t>
                      </a:r>
                    </a:p>
                    <a:p>
                      <a:pPr>
                        <a:buFont typeface="Arial" pitchFamily="34" charset="0"/>
                        <a:buChar char="•"/>
                      </a:pPr>
                      <a:r>
                        <a:rPr lang="en-US" sz="1200" b="1" dirty="0" smtClean="0"/>
                        <a:t>Shipping mode disposition</a:t>
                      </a:r>
                      <a:endParaRPr lang="en-US" sz="1200" b="1" dirty="0"/>
                    </a:p>
                  </a:txBody>
                  <a:tcPr/>
                </a:tc>
                <a:tc>
                  <a:txBody>
                    <a:bodyPr/>
                    <a:lstStyle/>
                    <a:p>
                      <a:r>
                        <a:rPr lang="en-US" sz="1200" b="1" dirty="0" smtClean="0"/>
                        <a:t>Customer</a:t>
                      </a:r>
                      <a:r>
                        <a:rPr lang="en-US" sz="1200" b="1" baseline="0" dirty="0" smtClean="0"/>
                        <a:t> Order Profile</a:t>
                      </a:r>
                      <a:endParaRPr lang="en-US" sz="1200" b="1" dirty="0"/>
                    </a:p>
                  </a:txBody>
                  <a:tcPr/>
                </a:tc>
                <a:tc>
                  <a:txBody>
                    <a:bodyPr/>
                    <a:lstStyle/>
                    <a:p>
                      <a:pPr>
                        <a:buFont typeface="Arial" pitchFamily="34" charset="0"/>
                        <a:buChar char="•"/>
                      </a:pPr>
                      <a:r>
                        <a:rPr lang="en-US" sz="1200" b="1" baseline="0" dirty="0" smtClean="0"/>
                        <a:t>Order Mix</a:t>
                      </a:r>
                    </a:p>
                    <a:p>
                      <a:pPr>
                        <a:buFont typeface="Arial" pitchFamily="34" charset="0"/>
                        <a:buChar char="•"/>
                      </a:pPr>
                      <a:r>
                        <a:rPr lang="en-US" sz="1200" b="1" baseline="0" dirty="0" smtClean="0"/>
                        <a:t>Lines per order</a:t>
                      </a:r>
                    </a:p>
                    <a:p>
                      <a:pPr>
                        <a:buFont typeface="Arial" pitchFamily="34" charset="0"/>
                        <a:buChar char="•"/>
                      </a:pPr>
                      <a:r>
                        <a:rPr lang="en-US" sz="1200" b="1" baseline="0" dirty="0" smtClean="0"/>
                        <a:t>Lines and cube per order</a:t>
                      </a:r>
                      <a:endParaRPr lang="en-US" sz="1200" b="1" dirty="0"/>
                    </a:p>
                  </a:txBody>
                  <a:tcPr/>
                </a:tc>
              </a:tr>
              <a:tr h="370840">
                <a:tc>
                  <a:txBody>
                    <a:bodyPr/>
                    <a:lstStyle/>
                    <a:p>
                      <a:r>
                        <a:rPr lang="en-US" sz="1200" b="1" dirty="0" smtClean="0"/>
                        <a:t>Receiving &amp; </a:t>
                      </a:r>
                      <a:r>
                        <a:rPr lang="en-US" sz="1200" b="1" dirty="0" err="1" smtClean="0"/>
                        <a:t>Putaway</a:t>
                      </a:r>
                      <a:r>
                        <a:rPr lang="en-US" sz="1200" b="1" dirty="0" smtClean="0"/>
                        <a:t> process design</a:t>
                      </a:r>
                      <a:endParaRPr lang="en-US" sz="1200" b="1" dirty="0"/>
                    </a:p>
                  </a:txBody>
                  <a:tcPr/>
                </a:tc>
                <a:tc>
                  <a:txBody>
                    <a:bodyPr/>
                    <a:lstStyle/>
                    <a:p>
                      <a:pPr>
                        <a:buFont typeface="Arial" pitchFamily="34" charset="0"/>
                        <a:buChar char="•"/>
                      </a:pPr>
                      <a:r>
                        <a:rPr lang="en-US" sz="1200" b="1" dirty="0" smtClean="0"/>
                        <a:t>Receiving</a:t>
                      </a:r>
                      <a:r>
                        <a:rPr lang="en-US" sz="1200" b="1" baseline="0" dirty="0" smtClean="0"/>
                        <a:t> mode disposition</a:t>
                      </a:r>
                    </a:p>
                    <a:p>
                      <a:pPr>
                        <a:buFont typeface="Arial" pitchFamily="34" charset="0"/>
                        <a:buChar char="•"/>
                      </a:pPr>
                      <a:r>
                        <a:rPr lang="en-US" sz="1200" b="1" baseline="0" dirty="0" err="1" smtClean="0"/>
                        <a:t>Putaway</a:t>
                      </a:r>
                      <a:r>
                        <a:rPr lang="en-US" sz="1200" b="1" baseline="0" dirty="0" smtClean="0"/>
                        <a:t> batch size</a:t>
                      </a:r>
                    </a:p>
                    <a:p>
                      <a:pPr>
                        <a:buFont typeface="Arial" pitchFamily="34" charset="0"/>
                        <a:buChar char="•"/>
                      </a:pPr>
                      <a:r>
                        <a:rPr lang="en-US" sz="1200" b="1" baseline="0" dirty="0" err="1" smtClean="0"/>
                        <a:t>Putaway</a:t>
                      </a:r>
                      <a:r>
                        <a:rPr lang="en-US" sz="1200" b="1" baseline="0" dirty="0" smtClean="0"/>
                        <a:t> tour construction</a:t>
                      </a:r>
                      <a:endParaRPr lang="en-US" sz="1200" b="1" dirty="0"/>
                    </a:p>
                  </a:txBody>
                  <a:tcPr/>
                </a:tc>
                <a:tc>
                  <a:txBody>
                    <a:bodyPr/>
                    <a:lstStyle/>
                    <a:p>
                      <a:r>
                        <a:rPr lang="en-US" sz="1200" b="1" dirty="0" smtClean="0"/>
                        <a:t>Purchase Order Profile</a:t>
                      </a:r>
                      <a:endParaRPr lang="en-US" sz="1200" b="1" dirty="0"/>
                    </a:p>
                  </a:txBody>
                  <a:tcPr/>
                </a:tc>
                <a:tc>
                  <a:txBody>
                    <a:bodyPr/>
                    <a:lstStyle/>
                    <a:p>
                      <a:pPr>
                        <a:buFont typeface="Arial" pitchFamily="34" charset="0"/>
                        <a:buChar char="•"/>
                      </a:pPr>
                      <a:r>
                        <a:rPr lang="en-US" sz="1200" b="1" dirty="0" smtClean="0"/>
                        <a:t>Order mix distributions</a:t>
                      </a:r>
                    </a:p>
                    <a:p>
                      <a:pPr>
                        <a:buFont typeface="Arial" pitchFamily="34" charset="0"/>
                        <a:buChar char="•"/>
                      </a:pPr>
                      <a:r>
                        <a:rPr lang="en-US" sz="1200" b="1" dirty="0" smtClean="0"/>
                        <a:t>Lines per receipt</a:t>
                      </a:r>
                    </a:p>
                    <a:p>
                      <a:pPr>
                        <a:buFont typeface="Arial" pitchFamily="34" charset="0"/>
                        <a:buChar char="•"/>
                      </a:pPr>
                      <a:r>
                        <a:rPr lang="en-US" sz="1200" b="1" dirty="0" smtClean="0"/>
                        <a:t>Lines and cube per receipt</a:t>
                      </a:r>
                      <a:endParaRPr lang="en-US" sz="1200" b="1" dirty="0"/>
                    </a:p>
                  </a:txBody>
                  <a:tcPr/>
                </a:tc>
              </a:tr>
              <a:tr h="370840">
                <a:tc>
                  <a:txBody>
                    <a:bodyPr/>
                    <a:lstStyle/>
                    <a:p>
                      <a:r>
                        <a:rPr lang="en-US" sz="1200" b="1" dirty="0" smtClean="0"/>
                        <a:t>Slotting</a:t>
                      </a:r>
                      <a:endParaRPr lang="en-US" sz="1200" b="1" dirty="0"/>
                    </a:p>
                  </a:txBody>
                  <a:tcPr/>
                </a:tc>
                <a:tc>
                  <a:txBody>
                    <a:bodyPr/>
                    <a:lstStyle/>
                    <a:p>
                      <a:pPr>
                        <a:buFont typeface="Arial" pitchFamily="34" charset="0"/>
                        <a:buChar char="•"/>
                      </a:pPr>
                      <a:r>
                        <a:rPr lang="en-US" sz="1200" b="1" dirty="0" smtClean="0"/>
                        <a:t>Zone definition</a:t>
                      </a:r>
                    </a:p>
                    <a:p>
                      <a:pPr>
                        <a:buFont typeface="Arial" pitchFamily="34" charset="0"/>
                        <a:buChar char="•"/>
                      </a:pPr>
                      <a:r>
                        <a:rPr lang="en-US" sz="1200" b="1" dirty="0" smtClean="0"/>
                        <a:t>Storage mode selection and sizing</a:t>
                      </a:r>
                    </a:p>
                    <a:p>
                      <a:pPr>
                        <a:buFont typeface="Arial" pitchFamily="34" charset="0"/>
                        <a:buChar char="•"/>
                      </a:pPr>
                      <a:r>
                        <a:rPr lang="en-US" sz="1200" b="1" dirty="0" smtClean="0"/>
                        <a:t>Pick face sizing</a:t>
                      </a:r>
                    </a:p>
                    <a:p>
                      <a:pPr>
                        <a:buFont typeface="Arial" pitchFamily="34" charset="0"/>
                        <a:buChar char="•"/>
                      </a:pPr>
                      <a:r>
                        <a:rPr lang="en-US" sz="1200" b="1" dirty="0" smtClean="0"/>
                        <a:t>Item location</a:t>
                      </a:r>
                      <a:r>
                        <a:rPr lang="en-US" sz="1200" b="1" baseline="0" dirty="0" smtClean="0"/>
                        <a:t> assignment</a:t>
                      </a:r>
                      <a:endParaRPr lang="en-US" sz="1200" b="1" dirty="0"/>
                    </a:p>
                  </a:txBody>
                  <a:tcPr/>
                </a:tc>
                <a:tc>
                  <a:txBody>
                    <a:bodyPr/>
                    <a:lstStyle/>
                    <a:p>
                      <a:r>
                        <a:rPr lang="en-US" sz="1200" b="1" dirty="0" smtClean="0"/>
                        <a:t>Item Activity Profile</a:t>
                      </a:r>
                      <a:endParaRPr lang="en-US" sz="1200" b="1" dirty="0"/>
                    </a:p>
                  </a:txBody>
                  <a:tcPr/>
                </a:tc>
                <a:tc>
                  <a:txBody>
                    <a:bodyPr/>
                    <a:lstStyle/>
                    <a:p>
                      <a:pPr>
                        <a:buFont typeface="Arial" pitchFamily="34" charset="0"/>
                        <a:buChar char="•"/>
                      </a:pPr>
                      <a:r>
                        <a:rPr lang="en-US" sz="1200" b="1" dirty="0" smtClean="0"/>
                        <a:t>Popularity</a:t>
                      </a:r>
                    </a:p>
                    <a:p>
                      <a:pPr>
                        <a:buFont typeface="Arial" pitchFamily="34" charset="0"/>
                        <a:buChar char="•"/>
                      </a:pPr>
                      <a:r>
                        <a:rPr lang="en-US" sz="1200" b="1" dirty="0" smtClean="0"/>
                        <a:t>Cube-movement/volume</a:t>
                      </a:r>
                    </a:p>
                    <a:p>
                      <a:pPr>
                        <a:buFont typeface="Arial" pitchFamily="34" charset="0"/>
                        <a:buChar char="•"/>
                      </a:pPr>
                      <a:r>
                        <a:rPr lang="en-US" sz="1200" b="1" dirty="0" smtClean="0"/>
                        <a:t>Popularity-volume</a:t>
                      </a:r>
                    </a:p>
                    <a:p>
                      <a:pPr>
                        <a:buFont typeface="Arial" pitchFamily="34" charset="0"/>
                        <a:buChar char="•"/>
                      </a:pPr>
                      <a:r>
                        <a:rPr lang="en-US" sz="1200" b="1" dirty="0" smtClean="0"/>
                        <a:t>Order completion</a:t>
                      </a:r>
                    </a:p>
                    <a:p>
                      <a:pPr>
                        <a:buFont typeface="Arial" pitchFamily="34" charset="0"/>
                        <a:buChar char="•"/>
                      </a:pPr>
                      <a:r>
                        <a:rPr lang="en-US" sz="1200" b="1" dirty="0" smtClean="0"/>
                        <a:t>Demand correlation</a:t>
                      </a:r>
                    </a:p>
                    <a:p>
                      <a:pPr>
                        <a:buFont typeface="Arial" pitchFamily="34" charset="0"/>
                        <a:buChar char="•"/>
                      </a:pPr>
                      <a:r>
                        <a:rPr lang="en-US" sz="1200" b="1" dirty="0" smtClean="0"/>
                        <a:t>Demand variable </a:t>
                      </a:r>
                      <a:endParaRPr lang="en-US" sz="1200" b="1" dirty="0"/>
                    </a:p>
                  </a:txBody>
                  <a:tcPr/>
                </a:tc>
              </a:tr>
              <a:tr h="370840">
                <a:tc>
                  <a:txBody>
                    <a:bodyPr/>
                    <a:lstStyle/>
                    <a:p>
                      <a:r>
                        <a:rPr lang="en-US" sz="1200" b="1" dirty="0" smtClean="0"/>
                        <a:t>Material Transport Systems Engineering</a:t>
                      </a:r>
                      <a:endParaRPr lang="en-US" sz="1200" b="1" dirty="0"/>
                    </a:p>
                  </a:txBody>
                  <a:tcPr/>
                </a:tc>
                <a:tc>
                  <a:txBody>
                    <a:bodyPr/>
                    <a:lstStyle/>
                    <a:p>
                      <a:r>
                        <a:rPr lang="en-US" sz="1200" b="1" dirty="0" smtClean="0"/>
                        <a:t>Material handling systems selection and sizing</a:t>
                      </a:r>
                      <a:endParaRPr lang="en-US" sz="1200" b="1" dirty="0"/>
                    </a:p>
                  </a:txBody>
                  <a:tcPr/>
                </a:tc>
                <a:tc>
                  <a:txBody>
                    <a:bodyPr/>
                    <a:lstStyle/>
                    <a:p>
                      <a:r>
                        <a:rPr lang="en-US" sz="1200" b="1" dirty="0" smtClean="0"/>
                        <a:t>Calendar-clock Profile</a:t>
                      </a:r>
                      <a:endParaRPr lang="en-US" sz="1200" b="1" dirty="0"/>
                    </a:p>
                  </a:txBody>
                  <a:tcPr/>
                </a:tc>
                <a:tc>
                  <a:txBody>
                    <a:bodyPr/>
                    <a:lstStyle/>
                    <a:p>
                      <a:pPr>
                        <a:buFont typeface="Arial" pitchFamily="34" charset="0"/>
                        <a:buChar char="•"/>
                      </a:pPr>
                      <a:r>
                        <a:rPr lang="en-US" sz="1200" b="1" dirty="0" smtClean="0"/>
                        <a:t>Seasonality profile</a:t>
                      </a:r>
                    </a:p>
                    <a:p>
                      <a:pPr>
                        <a:buFont typeface="Arial" pitchFamily="34" charset="0"/>
                        <a:buChar char="•"/>
                      </a:pPr>
                      <a:r>
                        <a:rPr lang="en-US" sz="1200" b="1" dirty="0" smtClean="0"/>
                        <a:t>Daily activity profile</a:t>
                      </a:r>
                      <a:endParaRPr lang="en-US" sz="1200" b="1" dirty="0"/>
                    </a:p>
                  </a:txBody>
                  <a:tcPr/>
                </a:tc>
              </a:tr>
              <a:tr h="370840">
                <a:tc>
                  <a:txBody>
                    <a:bodyPr/>
                    <a:lstStyle/>
                    <a:p>
                      <a:r>
                        <a:rPr lang="en-US" sz="1200" b="1" dirty="0" smtClean="0"/>
                        <a:t>Warehouse layout and material flow</a:t>
                      </a:r>
                      <a:endParaRPr lang="en-US" sz="1200" b="1" dirty="0"/>
                    </a:p>
                  </a:txBody>
                  <a:tcPr/>
                </a:tc>
                <a:tc>
                  <a:txBody>
                    <a:bodyPr/>
                    <a:lstStyle/>
                    <a:p>
                      <a:pPr>
                        <a:buFont typeface="Arial" pitchFamily="34" charset="0"/>
                        <a:buChar char="•"/>
                      </a:pPr>
                      <a:r>
                        <a:rPr lang="en-US" sz="1200" b="1" dirty="0" smtClean="0"/>
                        <a:t>Overall warehouse flow design:</a:t>
                      </a:r>
                      <a:r>
                        <a:rPr lang="en-US" sz="1200" b="1" baseline="0" dirty="0" smtClean="0"/>
                        <a:t> U, S, I, or L</a:t>
                      </a:r>
                    </a:p>
                    <a:p>
                      <a:pPr>
                        <a:buFont typeface="Arial" pitchFamily="34" charset="0"/>
                        <a:buChar char="•"/>
                      </a:pPr>
                      <a:r>
                        <a:rPr lang="en-US" sz="1200" b="1" baseline="0" dirty="0" smtClean="0"/>
                        <a:t>Relative functional locations</a:t>
                      </a:r>
                    </a:p>
                    <a:p>
                      <a:pPr>
                        <a:buFont typeface="Arial" pitchFamily="34" charset="0"/>
                        <a:buChar char="•"/>
                      </a:pPr>
                      <a:r>
                        <a:rPr lang="en-US" sz="1200" b="1" baseline="0" dirty="0" smtClean="0"/>
                        <a:t>Building configuration</a:t>
                      </a:r>
                      <a:endParaRPr lang="en-US" sz="1200" b="1" dirty="0"/>
                    </a:p>
                  </a:txBody>
                  <a:tcPr/>
                </a:tc>
                <a:tc>
                  <a:txBody>
                    <a:bodyPr/>
                    <a:lstStyle/>
                    <a:p>
                      <a:r>
                        <a:rPr lang="en-US" sz="1200" b="1" dirty="0" smtClean="0"/>
                        <a:t>Activity relationship Profile</a:t>
                      </a:r>
                      <a:endParaRPr lang="en-US" sz="1200" b="1" dirty="0"/>
                    </a:p>
                  </a:txBody>
                  <a:tcPr/>
                </a:tc>
                <a:tc>
                  <a:txBody>
                    <a:bodyPr/>
                    <a:lstStyle/>
                    <a:p>
                      <a:r>
                        <a:rPr lang="en-US" sz="1200" b="1" dirty="0" smtClean="0"/>
                        <a:t>Activity</a:t>
                      </a:r>
                      <a:r>
                        <a:rPr lang="en-US" sz="1200" b="1" baseline="0" dirty="0" smtClean="0"/>
                        <a:t> relationship distribution</a:t>
                      </a:r>
                      <a:endParaRPr lang="en-US" sz="1200" b="1" dirty="0"/>
                    </a:p>
                  </a:txBody>
                  <a:tcPr/>
                </a:tc>
              </a:tr>
              <a:tr h="370840">
                <a:tc>
                  <a:txBody>
                    <a:bodyPr/>
                    <a:lstStyle/>
                    <a:p>
                      <a:r>
                        <a:rPr lang="en-US" sz="1200" b="1" dirty="0" smtClean="0"/>
                        <a:t>Warehouse Sizing</a:t>
                      </a:r>
                      <a:endParaRPr lang="en-US" sz="1200" b="1" dirty="0"/>
                    </a:p>
                  </a:txBody>
                  <a:tcPr/>
                </a:tc>
                <a:tc>
                  <a:txBody>
                    <a:bodyPr/>
                    <a:lstStyle/>
                    <a:p>
                      <a:r>
                        <a:rPr lang="en-US" sz="1200" b="1" dirty="0" smtClean="0"/>
                        <a:t>Overall warehouse space requirements</a:t>
                      </a:r>
                      <a:endParaRPr lang="en-US" sz="1200" b="1" dirty="0"/>
                    </a:p>
                  </a:txBody>
                  <a:tcPr/>
                </a:tc>
                <a:tc>
                  <a:txBody>
                    <a:bodyPr/>
                    <a:lstStyle/>
                    <a:p>
                      <a:r>
                        <a:rPr lang="en-US" sz="1200" b="1" dirty="0" smtClean="0"/>
                        <a:t>Inventory Profile</a:t>
                      </a:r>
                      <a:endParaRPr lang="en-US" sz="1200" b="1" dirty="0"/>
                    </a:p>
                  </a:txBody>
                  <a:tcPr/>
                </a:tc>
                <a:tc>
                  <a:txBody>
                    <a:bodyPr/>
                    <a:lstStyle/>
                    <a:p>
                      <a:pPr>
                        <a:buFont typeface="Arial" pitchFamily="34" charset="0"/>
                        <a:buChar char="•"/>
                      </a:pPr>
                      <a:r>
                        <a:rPr lang="en-US" sz="1200" b="1" dirty="0" smtClean="0"/>
                        <a:t>Item family inventory</a:t>
                      </a:r>
                      <a:r>
                        <a:rPr lang="en-US" sz="1200" b="1" baseline="0" dirty="0" smtClean="0"/>
                        <a:t> distribution</a:t>
                      </a:r>
                    </a:p>
                    <a:p>
                      <a:pPr>
                        <a:buFont typeface="Arial" pitchFamily="34" charset="0"/>
                        <a:buChar char="•"/>
                      </a:pPr>
                      <a:r>
                        <a:rPr lang="en-US" sz="1200" b="1" baseline="0" dirty="0" smtClean="0"/>
                        <a:t>Handling unit inventory distribution</a:t>
                      </a:r>
                      <a:endParaRPr lang="en-US" sz="1200" b="1" dirty="0"/>
                    </a:p>
                  </a:txBody>
                  <a:tcPr/>
                </a:tc>
              </a:tr>
              <a:tr h="370840">
                <a:tc>
                  <a:txBody>
                    <a:bodyPr/>
                    <a:lstStyle/>
                    <a:p>
                      <a:r>
                        <a:rPr lang="en-US" sz="1200" b="1" dirty="0" smtClean="0"/>
                        <a:t>Level of automation and staffing</a:t>
                      </a:r>
                      <a:endParaRPr lang="en-US" sz="1200" b="1" dirty="0"/>
                    </a:p>
                  </a:txBody>
                  <a:tcPr/>
                </a:tc>
                <a:tc>
                  <a:txBody>
                    <a:bodyPr/>
                    <a:lstStyle/>
                    <a:p>
                      <a:pPr>
                        <a:buFont typeface="Arial" pitchFamily="34" charset="0"/>
                        <a:buChar char="•"/>
                      </a:pPr>
                      <a:r>
                        <a:rPr lang="en-US" sz="1200" b="1" dirty="0" smtClean="0"/>
                        <a:t>Staffing requirements </a:t>
                      </a:r>
                    </a:p>
                    <a:p>
                      <a:pPr>
                        <a:buFont typeface="Arial" pitchFamily="34" charset="0"/>
                        <a:buChar char="•"/>
                      </a:pPr>
                      <a:r>
                        <a:rPr lang="en-US" sz="1200" b="1" dirty="0" smtClean="0"/>
                        <a:t>Capital-labor substitution</a:t>
                      </a:r>
                    </a:p>
                    <a:p>
                      <a:pPr>
                        <a:buFont typeface="Arial" pitchFamily="34" charset="0"/>
                        <a:buChar char="•"/>
                      </a:pPr>
                      <a:r>
                        <a:rPr lang="en-US" sz="1200" b="1" dirty="0" smtClean="0"/>
                        <a:t>Level of mechanization</a:t>
                      </a:r>
                      <a:endParaRPr lang="en-US" sz="1200" b="1" dirty="0"/>
                    </a:p>
                  </a:txBody>
                  <a:tcPr/>
                </a:tc>
                <a:tc>
                  <a:txBody>
                    <a:bodyPr/>
                    <a:lstStyle/>
                    <a:p>
                      <a:endParaRPr lang="en-US" sz="1200" b="1" dirty="0"/>
                    </a:p>
                  </a:txBody>
                  <a:tcPr/>
                </a:tc>
                <a:tc>
                  <a:txBody>
                    <a:bodyPr/>
                    <a:lstStyle/>
                    <a:p>
                      <a:endParaRPr lang="en-US" sz="1200" b="1"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Customer Order Profiling</a:t>
            </a:r>
            <a:endParaRPr lang="en-US" b="1" dirty="0"/>
          </a:p>
        </p:txBody>
      </p:sp>
      <p:sp>
        <p:nvSpPr>
          <p:cNvPr id="7" name="Content Placeholder 6"/>
          <p:cNvSpPr>
            <a:spLocks noGrp="1"/>
          </p:cNvSpPr>
          <p:nvPr>
            <p:ph idx="1"/>
          </p:nvPr>
        </p:nvSpPr>
        <p:spPr/>
        <p:txBody>
          <a:bodyPr/>
          <a:lstStyle/>
          <a:p>
            <a:r>
              <a:rPr lang="en-US" dirty="0" smtClean="0"/>
              <a:t>Warehouse in a warehouse</a:t>
            </a:r>
          </a:p>
          <a:p>
            <a:r>
              <a:rPr lang="en-US" dirty="0" smtClean="0"/>
              <a:t>Customer order profile</a:t>
            </a:r>
          </a:p>
          <a:p>
            <a:pPr lvl="1"/>
            <a:r>
              <a:rPr lang="en-US" dirty="0" smtClean="0"/>
              <a:t>Order mix distributions</a:t>
            </a:r>
          </a:p>
          <a:p>
            <a:pPr lvl="1"/>
            <a:r>
              <a:rPr lang="en-US" dirty="0" smtClean="0"/>
              <a:t>Lines per order distribution</a:t>
            </a:r>
          </a:p>
          <a:p>
            <a:pPr lvl="1"/>
            <a:r>
              <a:rPr lang="en-US" dirty="0" smtClean="0"/>
              <a:t>Cube per order distribution</a:t>
            </a:r>
          </a:p>
          <a:p>
            <a:pPr lvl="1"/>
            <a:r>
              <a:rPr lang="en-US" dirty="0" smtClean="0"/>
              <a:t>Lines and cube per order distribution</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Order Mix Distributions</a:t>
            </a:r>
            <a:endParaRPr lang="en-US" dirty="0"/>
          </a:p>
        </p:txBody>
      </p:sp>
      <p:sp>
        <p:nvSpPr>
          <p:cNvPr id="3" name="Content Placeholder 2"/>
          <p:cNvSpPr>
            <a:spLocks noGrp="1"/>
          </p:cNvSpPr>
          <p:nvPr>
            <p:ph idx="1"/>
          </p:nvPr>
        </p:nvSpPr>
        <p:spPr/>
        <p:txBody>
          <a:bodyPr>
            <a:normAutofit/>
          </a:bodyPr>
          <a:lstStyle/>
          <a:p>
            <a:r>
              <a:rPr lang="en-US" dirty="0" smtClean="0"/>
              <a:t>Family Mix Distribution</a:t>
            </a:r>
          </a:p>
          <a:p>
            <a:r>
              <a:rPr lang="en-US" dirty="0" smtClean="0"/>
              <a:t>Handling Unit Mix Distributions</a:t>
            </a:r>
          </a:p>
          <a:p>
            <a:pPr lvl="1"/>
            <a:r>
              <a:rPr lang="en-US" dirty="0" smtClean="0"/>
              <a:t>Full/partial pallet mix</a:t>
            </a:r>
          </a:p>
          <a:p>
            <a:pPr lvl="1"/>
            <a:r>
              <a:rPr lang="en-US" dirty="0" smtClean="0"/>
              <a:t>Full/broken case mix</a:t>
            </a:r>
          </a:p>
          <a:p>
            <a:r>
              <a:rPr lang="en-US" dirty="0" smtClean="0"/>
              <a:t>Order Increment distributions</a:t>
            </a:r>
            <a:endParaRPr lang="en-US" dirty="0"/>
          </a:p>
        </p:txBody>
      </p:sp>
      <p:pic>
        <p:nvPicPr>
          <p:cNvPr id="9218" name="Picture 2" descr="http://tbn0.google.com/images?q=tbn:Ql8J_TXDgxr8eM:http://www.uswireandcable.com/images/products/pallet-pack.jpg">
            <a:hlinkClick r:id="rId2"/>
          </p:cNvPr>
          <p:cNvPicPr>
            <a:picLocks noChangeAspect="1" noChangeArrowheads="1"/>
          </p:cNvPicPr>
          <p:nvPr/>
        </p:nvPicPr>
        <p:blipFill>
          <a:blip r:embed="rId3"/>
          <a:srcRect/>
          <a:stretch>
            <a:fillRect/>
          </a:stretch>
        </p:blipFill>
        <p:spPr bwMode="auto">
          <a:xfrm>
            <a:off x="7375579" y="5048250"/>
            <a:ext cx="1616021" cy="17335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Family Mix Distribution</a:t>
            </a:r>
            <a:endParaRPr lang="en-US" dirty="0"/>
          </a:p>
        </p:txBody>
      </p:sp>
      <p:graphicFrame>
        <p:nvGraphicFramePr>
          <p:cNvPr id="22531" name="Content Placeholder 3"/>
          <p:cNvGraphicFramePr>
            <a:graphicFrameLocks noGrp="1"/>
          </p:cNvGraphicFramePr>
          <p:nvPr>
            <p:ph idx="1"/>
          </p:nvPr>
        </p:nvGraphicFramePr>
        <p:xfrm>
          <a:off x="457200" y="1600200"/>
          <a:ext cx="8229600" cy="4525963"/>
        </p:xfrm>
        <a:graphic>
          <a:graphicData uri="http://schemas.openxmlformats.org/presentationml/2006/ole">
            <mc:AlternateContent xmlns:mc="http://schemas.openxmlformats.org/markup-compatibility/2006">
              <mc:Choice xmlns:v="urn:schemas-microsoft-com:vml" Requires="v">
                <p:oleObj spid="_x0000_s1028" r:id="rId3" imgW="8230313" imgH="4523624" progId="Excel.Chart.8">
                  <p:embed/>
                </p:oleObj>
              </mc:Choice>
              <mc:Fallback>
                <p:oleObj r:id="rId3" imgW="8230313" imgH="4523624"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8229600" cy="4525963"/>
                      </a:xfrm>
                      <a:prstGeom prst="rect">
                        <a:avLst/>
                      </a:prstGeom>
                    </p:spPr>
                  </p:pic>
                </p:oleObj>
              </mc:Fallback>
            </mc:AlternateContent>
          </a:graphicData>
        </a:graphic>
      </p:graphicFrame>
    </p:spTree>
    <p:extLst>
      <p:ext uri="{BB962C8B-B14F-4D97-AF65-F5344CB8AC3E}">
        <p14:creationId xmlns:p14="http://schemas.microsoft.com/office/powerpoint/2010/main" val="310258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Full/Partial Pallet Mix</a:t>
            </a:r>
            <a:endParaRPr lang="en-US" dirty="0"/>
          </a:p>
        </p:txBody>
      </p:sp>
      <p:graphicFrame>
        <p:nvGraphicFramePr>
          <p:cNvPr id="23555" name="Content Placeholder 3"/>
          <p:cNvGraphicFramePr>
            <a:graphicFrameLocks noGrp="1"/>
          </p:cNvGraphicFramePr>
          <p:nvPr>
            <p:ph idx="1"/>
          </p:nvPr>
        </p:nvGraphicFramePr>
        <p:xfrm>
          <a:off x="457200" y="1600200"/>
          <a:ext cx="8229600" cy="4525963"/>
        </p:xfrm>
        <a:graphic>
          <a:graphicData uri="http://schemas.openxmlformats.org/presentationml/2006/ole">
            <mc:AlternateContent xmlns:mc="http://schemas.openxmlformats.org/markup-compatibility/2006">
              <mc:Choice xmlns:v="urn:schemas-microsoft-com:vml" Requires="v">
                <p:oleObj spid="_x0000_s2052" r:id="rId3" imgW="8230313" imgH="4523624" progId="Excel.Chart.8">
                  <p:embed/>
                </p:oleObj>
              </mc:Choice>
              <mc:Fallback>
                <p:oleObj r:id="rId3" imgW="8230313" imgH="4523624"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8229600" cy="4525963"/>
                      </a:xfrm>
                      <a:prstGeom prst="rect">
                        <a:avLst/>
                      </a:prstGeom>
                    </p:spPr>
                  </p:pic>
                </p:oleObj>
              </mc:Fallback>
            </mc:AlternateContent>
          </a:graphicData>
        </a:graphic>
      </p:graphicFrame>
    </p:spTree>
    <p:extLst>
      <p:ext uri="{BB962C8B-B14F-4D97-AF65-F5344CB8AC3E}">
        <p14:creationId xmlns:p14="http://schemas.microsoft.com/office/powerpoint/2010/main" val="1968769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Full/Broken Case Mix</a:t>
            </a:r>
            <a:endParaRPr lang="en-US" dirty="0"/>
          </a:p>
        </p:txBody>
      </p:sp>
      <p:graphicFrame>
        <p:nvGraphicFramePr>
          <p:cNvPr id="24579" name="Content Placeholder 3"/>
          <p:cNvGraphicFramePr>
            <a:graphicFrameLocks noGrp="1"/>
          </p:cNvGraphicFramePr>
          <p:nvPr>
            <p:ph idx="1"/>
          </p:nvPr>
        </p:nvGraphicFramePr>
        <p:xfrm>
          <a:off x="457200" y="1600200"/>
          <a:ext cx="8229600" cy="4525963"/>
        </p:xfrm>
        <a:graphic>
          <a:graphicData uri="http://schemas.openxmlformats.org/presentationml/2006/ole">
            <mc:AlternateContent xmlns:mc="http://schemas.openxmlformats.org/markup-compatibility/2006">
              <mc:Choice xmlns:v="urn:schemas-microsoft-com:vml" Requires="v">
                <p:oleObj spid="_x0000_s3076" r:id="rId3" imgW="8230313" imgH="4523624" progId="Excel.Chart.8">
                  <p:embed/>
                </p:oleObj>
              </mc:Choice>
              <mc:Fallback>
                <p:oleObj r:id="rId3" imgW="8230313" imgH="4523624"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8229600" cy="4525963"/>
                      </a:xfrm>
                      <a:prstGeom prst="rect">
                        <a:avLst/>
                      </a:prstGeom>
                    </p:spPr>
                  </p:pic>
                </p:oleObj>
              </mc:Fallback>
            </mc:AlternateContent>
          </a:graphicData>
        </a:graphic>
      </p:graphicFrame>
    </p:spTree>
    <p:extLst>
      <p:ext uri="{BB962C8B-B14F-4D97-AF65-F5344CB8AC3E}">
        <p14:creationId xmlns:p14="http://schemas.microsoft.com/office/powerpoint/2010/main" val="4217836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Pallet Order Increment</a:t>
            </a:r>
            <a:endParaRPr lang="en-US" dirty="0"/>
          </a:p>
        </p:txBody>
      </p:sp>
      <p:graphicFrame>
        <p:nvGraphicFramePr>
          <p:cNvPr id="25603" name="Content Placeholder 3"/>
          <p:cNvGraphicFramePr>
            <a:graphicFrameLocks noGrp="1"/>
          </p:cNvGraphicFramePr>
          <p:nvPr>
            <p:ph idx="1"/>
          </p:nvPr>
        </p:nvGraphicFramePr>
        <p:xfrm>
          <a:off x="457200" y="1600200"/>
          <a:ext cx="8229600" cy="4525963"/>
        </p:xfrm>
        <a:graphic>
          <a:graphicData uri="http://schemas.openxmlformats.org/presentationml/2006/ole">
            <mc:AlternateContent xmlns:mc="http://schemas.openxmlformats.org/markup-compatibility/2006">
              <mc:Choice xmlns:v="urn:schemas-microsoft-com:vml" Requires="v">
                <p:oleObj spid="_x0000_s4100" r:id="rId3" imgW="8230313" imgH="4523624" progId="Excel.Chart.8">
                  <p:embed/>
                </p:oleObj>
              </mc:Choice>
              <mc:Fallback>
                <p:oleObj r:id="rId3" imgW="8230313" imgH="4523624"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8229600" cy="4525963"/>
                      </a:xfrm>
                      <a:prstGeom prst="rect">
                        <a:avLst/>
                      </a:prstGeom>
                    </p:spPr>
                  </p:pic>
                </p:oleObj>
              </mc:Fallback>
            </mc:AlternateContent>
          </a:graphicData>
        </a:graphic>
      </p:graphicFrame>
    </p:spTree>
    <p:extLst>
      <p:ext uri="{BB962C8B-B14F-4D97-AF65-F5344CB8AC3E}">
        <p14:creationId xmlns:p14="http://schemas.microsoft.com/office/powerpoint/2010/main" val="794663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Line Per Order Distribution</a:t>
            </a:r>
            <a:endParaRPr lang="en-US" b="1" dirty="0"/>
          </a:p>
        </p:txBody>
      </p:sp>
      <p:sp>
        <p:nvSpPr>
          <p:cNvPr id="10" name="Rectangle 9"/>
          <p:cNvSpPr/>
          <p:nvPr/>
        </p:nvSpPr>
        <p:spPr>
          <a:xfrm>
            <a:off x="1524000" y="1600200"/>
            <a:ext cx="6172200" cy="472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90600" y="2209800"/>
            <a:ext cx="583814" cy="3693319"/>
          </a:xfrm>
          <a:prstGeom prst="rect">
            <a:avLst/>
          </a:prstGeom>
          <a:noFill/>
        </p:spPr>
        <p:txBody>
          <a:bodyPr wrap="none" rtlCol="0">
            <a:spAutoFit/>
          </a:bodyPr>
          <a:lstStyle/>
          <a:p>
            <a:r>
              <a:rPr lang="en-US" dirty="0" smtClean="0"/>
              <a:t>70%</a:t>
            </a:r>
          </a:p>
          <a:p>
            <a:endParaRPr lang="en-US" dirty="0" smtClean="0"/>
          </a:p>
          <a:p>
            <a:r>
              <a:rPr lang="en-US" dirty="0" smtClean="0"/>
              <a:t>60%</a:t>
            </a:r>
          </a:p>
          <a:p>
            <a:endParaRPr lang="en-US" dirty="0" smtClean="0"/>
          </a:p>
          <a:p>
            <a:r>
              <a:rPr lang="en-US" dirty="0" smtClean="0"/>
              <a:t>50%</a:t>
            </a:r>
          </a:p>
          <a:p>
            <a:endParaRPr lang="en-US" dirty="0" smtClean="0"/>
          </a:p>
          <a:p>
            <a:r>
              <a:rPr lang="en-US" dirty="0" smtClean="0"/>
              <a:t>40%</a:t>
            </a:r>
          </a:p>
          <a:p>
            <a:endParaRPr lang="en-US" dirty="0" smtClean="0"/>
          </a:p>
          <a:p>
            <a:r>
              <a:rPr lang="en-US" dirty="0" smtClean="0"/>
              <a:t>30%</a:t>
            </a:r>
          </a:p>
          <a:p>
            <a:endParaRPr lang="en-US" dirty="0" smtClean="0"/>
          </a:p>
          <a:p>
            <a:r>
              <a:rPr lang="en-US" dirty="0" smtClean="0"/>
              <a:t>20%</a:t>
            </a:r>
          </a:p>
          <a:p>
            <a:endParaRPr lang="en-US" dirty="0" smtClean="0"/>
          </a:p>
          <a:p>
            <a:r>
              <a:rPr lang="en-US" dirty="0" smtClean="0"/>
              <a:t>10%</a:t>
            </a:r>
          </a:p>
        </p:txBody>
      </p:sp>
      <p:sp>
        <p:nvSpPr>
          <p:cNvPr id="12" name="TextBox 11"/>
          <p:cNvSpPr txBox="1"/>
          <p:nvPr/>
        </p:nvSpPr>
        <p:spPr>
          <a:xfrm>
            <a:off x="1524000" y="6400800"/>
            <a:ext cx="7239000" cy="369332"/>
          </a:xfrm>
          <a:prstGeom prst="rect">
            <a:avLst/>
          </a:prstGeom>
          <a:noFill/>
        </p:spPr>
        <p:txBody>
          <a:bodyPr wrap="square" rtlCol="0">
            <a:spAutoFit/>
          </a:bodyPr>
          <a:lstStyle/>
          <a:p>
            <a:r>
              <a:rPr lang="en-US" dirty="0" smtClean="0"/>
              <a:t>1	            2                	3-5	     6-9	       10+</a:t>
            </a:r>
            <a:endParaRPr lang="en-US" dirty="0"/>
          </a:p>
        </p:txBody>
      </p:sp>
      <p:sp>
        <p:nvSpPr>
          <p:cNvPr id="13" name="Rectangle 12"/>
          <p:cNvSpPr/>
          <p:nvPr/>
        </p:nvSpPr>
        <p:spPr>
          <a:xfrm>
            <a:off x="1752600" y="3505200"/>
            <a:ext cx="152400" cy="2819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905000" y="3200400"/>
            <a:ext cx="152400" cy="3124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057400" y="2895600"/>
            <a:ext cx="152400" cy="3429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971800" y="5499410"/>
            <a:ext cx="152400" cy="82519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24200" y="5257800"/>
            <a:ext cx="152400" cy="1066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76600" y="5486400"/>
            <a:ext cx="152400" cy="838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267200" y="5499410"/>
            <a:ext cx="152400" cy="82519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419600" y="5715000"/>
            <a:ext cx="1524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572000" y="5486400"/>
            <a:ext cx="152400" cy="838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410200" y="5715000"/>
            <a:ext cx="152400" cy="609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562600" y="5791200"/>
            <a:ext cx="1524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715000" y="5943600"/>
            <a:ext cx="152400" cy="381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477000" y="5715000"/>
            <a:ext cx="152400" cy="609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629400" y="6096000"/>
            <a:ext cx="152400" cy="228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781800" y="5867400"/>
            <a:ext cx="152400" cy="457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715000" y="2057400"/>
            <a:ext cx="1066800" cy="685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9" name="Rectangle 28"/>
          <p:cNvSpPr/>
          <p:nvPr/>
        </p:nvSpPr>
        <p:spPr>
          <a:xfrm>
            <a:off x="5867400" y="2209800"/>
            <a:ext cx="76200" cy="76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867400" y="2362200"/>
            <a:ext cx="76200" cy="76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867400" y="2514600"/>
            <a:ext cx="76200" cy="76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920667" y="2089919"/>
            <a:ext cx="872355" cy="577081"/>
          </a:xfrm>
          <a:prstGeom prst="rect">
            <a:avLst/>
          </a:prstGeom>
          <a:noFill/>
        </p:spPr>
        <p:txBody>
          <a:bodyPr wrap="none" rtlCol="0">
            <a:spAutoFit/>
          </a:bodyPr>
          <a:lstStyle/>
          <a:p>
            <a:r>
              <a:rPr lang="en-US" sz="1050" b="1" dirty="0" smtClean="0"/>
              <a:t>Full Case</a:t>
            </a:r>
          </a:p>
          <a:p>
            <a:r>
              <a:rPr lang="en-US" sz="1050" b="1" dirty="0" smtClean="0"/>
              <a:t>Broken Case</a:t>
            </a:r>
          </a:p>
          <a:p>
            <a:r>
              <a:rPr lang="en-US" sz="1050" b="1" dirty="0" smtClean="0"/>
              <a:t>Overall</a:t>
            </a:r>
            <a:endParaRPr lang="en-US" sz="1050" b="1" dirty="0"/>
          </a:p>
        </p:txBody>
      </p:sp>
      <p:sp>
        <p:nvSpPr>
          <p:cNvPr id="33" name="TextBox 32"/>
          <p:cNvSpPr txBox="1"/>
          <p:nvPr/>
        </p:nvSpPr>
        <p:spPr>
          <a:xfrm rot="19902895">
            <a:off x="2356619" y="3341176"/>
            <a:ext cx="1314950" cy="307777"/>
          </a:xfrm>
          <a:prstGeom prst="rect">
            <a:avLst/>
          </a:prstGeom>
          <a:solidFill>
            <a:srgbClr val="FFFF00"/>
          </a:solidFill>
        </p:spPr>
        <p:txBody>
          <a:bodyPr wrap="square" rtlCol="0">
            <a:spAutoFit/>
          </a:bodyPr>
          <a:lstStyle/>
          <a:p>
            <a:r>
              <a:rPr lang="en-US" sz="1400" b="1" dirty="0" smtClean="0"/>
              <a:t>Backorders</a:t>
            </a:r>
            <a:endParaRPr lang="en-US" sz="1400" b="1" dirty="0"/>
          </a:p>
        </p:txBody>
      </p:sp>
      <p:sp>
        <p:nvSpPr>
          <p:cNvPr id="34" name="TextBox 33"/>
          <p:cNvSpPr txBox="1"/>
          <p:nvPr/>
        </p:nvSpPr>
        <p:spPr>
          <a:xfrm rot="19902895">
            <a:off x="2339226" y="3825816"/>
            <a:ext cx="1606303" cy="307777"/>
          </a:xfrm>
          <a:prstGeom prst="rect">
            <a:avLst/>
          </a:prstGeom>
          <a:solidFill>
            <a:srgbClr val="FFFF00"/>
          </a:solidFill>
        </p:spPr>
        <p:txBody>
          <a:bodyPr wrap="square" rtlCol="0">
            <a:spAutoFit/>
          </a:bodyPr>
          <a:lstStyle/>
          <a:p>
            <a:r>
              <a:rPr lang="en-US" sz="1400" b="1" dirty="0" smtClean="0"/>
              <a:t>Emergency Orders</a:t>
            </a:r>
            <a:endParaRPr lang="en-US" sz="1400" b="1" dirty="0"/>
          </a:p>
        </p:txBody>
      </p:sp>
      <p:sp>
        <p:nvSpPr>
          <p:cNvPr id="35" name="TextBox 34"/>
          <p:cNvSpPr txBox="1"/>
          <p:nvPr/>
        </p:nvSpPr>
        <p:spPr>
          <a:xfrm rot="19902895">
            <a:off x="2509020" y="4407977"/>
            <a:ext cx="1314950" cy="307777"/>
          </a:xfrm>
          <a:prstGeom prst="rect">
            <a:avLst/>
          </a:prstGeom>
          <a:solidFill>
            <a:srgbClr val="FFFF00"/>
          </a:solidFill>
        </p:spPr>
        <p:txBody>
          <a:bodyPr wrap="square" rtlCol="0">
            <a:spAutoFit/>
          </a:bodyPr>
          <a:lstStyle/>
          <a:p>
            <a:r>
              <a:rPr lang="en-US" sz="1400" b="1" dirty="0" smtClean="0"/>
              <a:t>Fast Pick-pack</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checkerboard(across)">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Lines and Cube per Order Distribution</a:t>
            </a:r>
            <a:endParaRPr lang="en-US" b="1" dirty="0"/>
          </a:p>
        </p:txBody>
      </p:sp>
      <p:graphicFrame>
        <p:nvGraphicFramePr>
          <p:cNvPr id="4" name="Table 3"/>
          <p:cNvGraphicFramePr>
            <a:graphicFrameLocks noGrp="1"/>
          </p:cNvGraphicFramePr>
          <p:nvPr/>
        </p:nvGraphicFramePr>
        <p:xfrm>
          <a:off x="990602" y="1905000"/>
          <a:ext cx="7010399" cy="3047999"/>
        </p:xfrm>
        <a:graphic>
          <a:graphicData uri="http://schemas.openxmlformats.org/drawingml/2006/table">
            <a:tbl>
              <a:tblPr/>
              <a:tblGrid>
                <a:gridCol w="588659"/>
                <a:gridCol w="642174"/>
                <a:gridCol w="642174"/>
                <a:gridCol w="642174"/>
                <a:gridCol w="642174"/>
                <a:gridCol w="642174"/>
                <a:gridCol w="642174"/>
                <a:gridCol w="642174"/>
                <a:gridCol w="642174"/>
                <a:gridCol w="642174"/>
                <a:gridCol w="642174"/>
              </a:tblGrid>
              <a:tr h="655483">
                <a:tc>
                  <a:txBody>
                    <a:bodyPr/>
                    <a:lstStyle/>
                    <a:p>
                      <a:pPr algn="ctr" fontAlgn="ctr"/>
                      <a:r>
                        <a:rPr lang="en-US" sz="900" b="1" i="0" u="none" strike="noStrike">
                          <a:solidFill>
                            <a:srgbClr val="000000"/>
                          </a:solidFill>
                          <a:latin typeface="Calibri"/>
                        </a:rPr>
                        <a:t>Lines per order</a:t>
                      </a:r>
                    </a:p>
                  </a:txBody>
                  <a:tcPr marL="6980" marR="6980" marT="69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0-1</a:t>
                      </a:r>
                    </a:p>
                  </a:txBody>
                  <a:tcPr marL="6980" marR="6980" marT="69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 to 2</a:t>
                      </a:r>
                    </a:p>
                  </a:txBody>
                  <a:tcPr marL="6980" marR="6980" marT="69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 to 5</a:t>
                      </a:r>
                    </a:p>
                  </a:txBody>
                  <a:tcPr marL="6980" marR="6980" marT="69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5 to 10</a:t>
                      </a:r>
                    </a:p>
                  </a:txBody>
                  <a:tcPr marL="6980" marR="6980" marT="69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10 to 20</a:t>
                      </a:r>
                    </a:p>
                  </a:txBody>
                  <a:tcPr marL="6980" marR="6980" marT="69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20+</a:t>
                      </a:r>
                    </a:p>
                  </a:txBody>
                  <a:tcPr marL="6980" marR="6980" marT="69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totals</a:t>
                      </a:r>
                    </a:p>
                  </a:txBody>
                  <a:tcPr marL="6980" marR="6980" marT="69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 of orders</a:t>
                      </a:r>
                    </a:p>
                  </a:txBody>
                  <a:tcPr marL="6980" marR="6980" marT="69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Total Lines</a:t>
                      </a:r>
                    </a:p>
                  </a:txBody>
                  <a:tcPr marL="6980" marR="6980" marT="69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latin typeface="Calibri"/>
                        </a:rPr>
                        <a:t>% of Lines</a:t>
                      </a:r>
                    </a:p>
                  </a:txBody>
                  <a:tcPr marL="6980" marR="6980" marT="69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2194">
                <a:tc>
                  <a:txBody>
                    <a:bodyPr/>
                    <a:lstStyle/>
                    <a:p>
                      <a:pPr algn="ctr" fontAlgn="b"/>
                      <a:r>
                        <a:rPr lang="en-US" sz="1000" b="1" i="0" u="none" strike="noStrike">
                          <a:solidFill>
                            <a:srgbClr val="000000"/>
                          </a:solidFill>
                          <a:latin typeface="Calibri"/>
                        </a:rPr>
                        <a:t>1</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latin typeface="Calibri"/>
                        </a:rPr>
                        <a:t>176</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15</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16</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7</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3</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3</a:t>
                      </a:r>
                    </a:p>
                  </a:txBody>
                  <a:tcPr marL="6980" marR="6980" marT="69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221</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50%</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220</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17%</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194">
                <a:tc>
                  <a:txBody>
                    <a:bodyPr/>
                    <a:lstStyle/>
                    <a:p>
                      <a:pPr algn="ctr" fontAlgn="b"/>
                      <a:r>
                        <a:rPr lang="en-US" sz="1000" b="1" i="0" u="none" strike="noStrike">
                          <a:solidFill>
                            <a:srgbClr val="000000"/>
                          </a:solidFill>
                          <a:latin typeface="Calibri"/>
                        </a:rPr>
                        <a:t>2 to 5</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latin typeface="Calibri"/>
                        </a:rPr>
                        <a:t>100</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24</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27</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15</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10</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2</a:t>
                      </a:r>
                    </a:p>
                  </a:txBody>
                  <a:tcPr marL="6980" marR="6980" marT="69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178</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40%</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623</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47%</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194">
                <a:tc>
                  <a:txBody>
                    <a:bodyPr/>
                    <a:lstStyle/>
                    <a:p>
                      <a:pPr algn="ctr" fontAlgn="b"/>
                      <a:r>
                        <a:rPr lang="en-US" sz="1000" b="1" i="0" u="none" strike="noStrike">
                          <a:solidFill>
                            <a:srgbClr val="000000"/>
                          </a:solidFill>
                          <a:latin typeface="Calibri"/>
                        </a:rPr>
                        <a:t>6 to 9</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latin typeface="Calibri"/>
                        </a:rPr>
                        <a:t>8</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6</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6</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6</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4</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3</a:t>
                      </a:r>
                    </a:p>
                  </a:txBody>
                  <a:tcPr marL="6980" marR="6980" marT="69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33</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7%</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248</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19%</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118">
                <a:tc>
                  <a:txBody>
                    <a:bodyPr/>
                    <a:lstStyle/>
                    <a:p>
                      <a:pPr algn="ctr" fontAlgn="b"/>
                      <a:r>
                        <a:rPr lang="en-US" sz="1000" b="1" i="0" u="none" strike="noStrike">
                          <a:solidFill>
                            <a:srgbClr val="000000"/>
                          </a:solidFill>
                          <a:latin typeface="Calibri"/>
                        </a:rPr>
                        <a:t>10+</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latin typeface="Calibri"/>
                        </a:rPr>
                        <a:t>2</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1</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1</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6</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4</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1</a:t>
                      </a:r>
                    </a:p>
                  </a:txBody>
                  <a:tcPr marL="6980" marR="6980" marT="69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F1AD"/>
                    </a:solidFill>
                  </a:tcPr>
                </a:tc>
                <a:tc>
                  <a:txBody>
                    <a:bodyPr/>
                    <a:lstStyle/>
                    <a:p>
                      <a:pPr algn="r" fontAlgn="b"/>
                      <a:r>
                        <a:rPr lang="en-US" sz="1000" b="0" i="0" u="none" strike="noStrike">
                          <a:solidFill>
                            <a:srgbClr val="000000"/>
                          </a:solidFill>
                          <a:latin typeface="Calibri"/>
                        </a:rPr>
                        <a:t>15</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3%</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225</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17%</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118">
                <a:tc>
                  <a:txBody>
                    <a:bodyPr/>
                    <a:lstStyle/>
                    <a:p>
                      <a:pPr algn="ctr" fontAlgn="b"/>
                      <a:r>
                        <a:rPr lang="en-US" sz="1000" b="1" i="0" u="none" strike="noStrike">
                          <a:solidFill>
                            <a:srgbClr val="000000"/>
                          </a:solidFill>
                          <a:latin typeface="Calibri"/>
                        </a:rPr>
                        <a:t>totals</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latin typeface="Calibri"/>
                        </a:rPr>
                        <a:t>286</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46</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50</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34</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21</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9</a:t>
                      </a:r>
                    </a:p>
                  </a:txBody>
                  <a:tcPr marL="6980" marR="6980" marT="69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446</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100%</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1316</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000" b="0" i="0" u="none" strike="noStrike">
                          <a:solidFill>
                            <a:srgbClr val="000000"/>
                          </a:solidFill>
                          <a:latin typeface="Calibri"/>
                        </a:rPr>
                        <a:t>100%</a:t>
                      </a:r>
                    </a:p>
                  </a:txBody>
                  <a:tcPr marL="6980" marR="6980" marT="69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24387">
                <a:tc>
                  <a:txBody>
                    <a:bodyPr/>
                    <a:lstStyle/>
                    <a:p>
                      <a:pPr algn="ctr" fontAlgn="b"/>
                      <a:r>
                        <a:rPr lang="en-US" sz="1000" b="1" i="0" u="none" strike="noStrike">
                          <a:solidFill>
                            <a:srgbClr val="000000"/>
                          </a:solidFill>
                          <a:latin typeface="Calibri"/>
                        </a:rPr>
                        <a:t>% of orders</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latin typeface="Calibri"/>
                        </a:rPr>
                        <a:t>64%</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10%</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11%</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8%</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5%</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2%</a:t>
                      </a:r>
                    </a:p>
                  </a:txBody>
                  <a:tcPr marL="6980" marR="6980" marT="69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100%</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000" b="0" i="0" u="none" strike="noStrike">
                          <a:solidFill>
                            <a:srgbClr val="000000"/>
                          </a:solidFill>
                          <a:latin typeface="Calibri"/>
                        </a:rPr>
                        <a:t> </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5311">
                <a:tc>
                  <a:txBody>
                    <a:bodyPr/>
                    <a:lstStyle/>
                    <a:p>
                      <a:pPr algn="ctr" fontAlgn="b"/>
                      <a:r>
                        <a:rPr lang="en-US" sz="1000" b="1" i="0" u="none" strike="noStrike">
                          <a:solidFill>
                            <a:srgbClr val="000000"/>
                          </a:solidFill>
                          <a:latin typeface="Calibri"/>
                        </a:rPr>
                        <a:t>total cube</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a:solidFill>
                            <a:srgbClr val="000000"/>
                          </a:solidFill>
                          <a:latin typeface="Calibri"/>
                        </a:rPr>
                        <a:t>143</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69</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175</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255</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315</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270</a:t>
                      </a:r>
                    </a:p>
                  </a:txBody>
                  <a:tcPr marL="6980" marR="6980" marT="69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latin typeface="Calibri"/>
                        </a:rPr>
                        <a:t>1227</a:t>
                      </a:r>
                    </a:p>
                  </a:txBody>
                  <a:tcPr marL="6980" marR="6980" marT="69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000" b="0" i="0" u="none" strike="noStrike">
                          <a:solidFill>
                            <a:srgbClr val="000000"/>
                          </a:solidFill>
                          <a:latin typeface="Calibri"/>
                        </a:rPr>
                        <a:t> </a:t>
                      </a:r>
                    </a:p>
                  </a:txBody>
                  <a:tcPr marL="6980" marR="6980" marT="69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latin typeface="Calibri"/>
                        </a:rPr>
                        <a:t> </a:t>
                      </a:r>
                    </a:p>
                  </a:txBody>
                  <a:tcPr marL="6980" marR="6980" marT="69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Activity Profiling</a:t>
            </a:r>
            <a:endParaRPr lang="en-US" b="1" dirty="0"/>
          </a:p>
        </p:txBody>
      </p:sp>
      <p:sp>
        <p:nvSpPr>
          <p:cNvPr id="3" name="Content Placeholder 2"/>
          <p:cNvSpPr>
            <a:spLocks noGrp="1"/>
          </p:cNvSpPr>
          <p:nvPr>
            <p:ph idx="1"/>
          </p:nvPr>
        </p:nvSpPr>
        <p:spPr/>
        <p:txBody>
          <a:bodyPr>
            <a:normAutofit/>
          </a:bodyPr>
          <a:lstStyle/>
          <a:p>
            <a:r>
              <a:rPr lang="en-US" b="1" i="1" dirty="0" smtClean="0"/>
              <a:t>Systematic analysis of item and order activity</a:t>
            </a:r>
          </a:p>
          <a:p>
            <a:pPr lvl="1"/>
            <a:r>
              <a:rPr lang="en-US" dirty="0" smtClean="0"/>
              <a:t>Used to quickly identify root causes of material and information flow problems</a:t>
            </a:r>
          </a:p>
          <a:p>
            <a:pPr lvl="1"/>
            <a:r>
              <a:rPr lang="en-US" dirty="0" smtClean="0"/>
              <a:t>Pinpoint major opportunities for process improvements</a:t>
            </a:r>
          </a:p>
          <a:p>
            <a:pPr lvl="1"/>
            <a:r>
              <a:rPr lang="en-US" dirty="0" smtClean="0"/>
              <a:t>Provide an objective basis for project-team decision making.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Item Activity Profiling</a:t>
            </a:r>
            <a:endParaRPr lang="en-US" b="1" dirty="0"/>
          </a:p>
        </p:txBody>
      </p:sp>
      <p:sp>
        <p:nvSpPr>
          <p:cNvPr id="3" name="Content Placeholder 2"/>
          <p:cNvSpPr>
            <a:spLocks noGrp="1"/>
          </p:cNvSpPr>
          <p:nvPr>
            <p:ph idx="1"/>
          </p:nvPr>
        </p:nvSpPr>
        <p:spPr/>
        <p:txBody>
          <a:bodyPr>
            <a:normAutofit/>
          </a:bodyPr>
          <a:lstStyle/>
          <a:p>
            <a:r>
              <a:rPr lang="en-US" dirty="0" smtClean="0"/>
              <a:t>Popularity Distribution</a:t>
            </a:r>
          </a:p>
          <a:p>
            <a:r>
              <a:rPr lang="en-US" dirty="0" smtClean="0"/>
              <a:t>Cube-movement / volume distribution</a:t>
            </a:r>
          </a:p>
          <a:p>
            <a:r>
              <a:rPr lang="en-US" dirty="0" smtClean="0"/>
              <a:t>Popularity – volume distribution</a:t>
            </a:r>
          </a:p>
          <a:p>
            <a:r>
              <a:rPr lang="en-US" dirty="0" smtClean="0"/>
              <a:t>Order completion distribution</a:t>
            </a:r>
          </a:p>
          <a:p>
            <a:r>
              <a:rPr lang="en-US" dirty="0" smtClean="0"/>
              <a:t>Demand correlation distribution</a:t>
            </a:r>
          </a:p>
          <a:p>
            <a:r>
              <a:rPr lang="en-US" dirty="0" smtClean="0"/>
              <a:t>Demand variability distribution</a:t>
            </a:r>
            <a:endParaRPr lang="en-US" dirty="0"/>
          </a:p>
        </p:txBody>
      </p:sp>
      <p:sp>
        <p:nvSpPr>
          <p:cNvPr id="4" name="Rounded Rectangle 3"/>
          <p:cNvSpPr/>
          <p:nvPr/>
        </p:nvSpPr>
        <p:spPr>
          <a:xfrm>
            <a:off x="1371600" y="5791200"/>
            <a:ext cx="6019800" cy="609600"/>
          </a:xfrm>
          <a:prstGeom prst="roundRect">
            <a:avLst/>
          </a:prstGeom>
          <a:scene3d>
            <a:camera prst="orthographicFront"/>
            <a:lightRig rig="threePt" dir="t"/>
          </a:scene3d>
          <a:sp3d>
            <a:bevelT w="139700" h="1397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Used to slot the warehouse, to decide the </a:t>
            </a:r>
            <a:r>
              <a:rPr lang="en-US" i="1" dirty="0" smtClean="0"/>
              <a:t>storage mode</a:t>
            </a:r>
            <a:r>
              <a:rPr lang="en-US" dirty="0" smtClean="0"/>
              <a:t>, how much </a:t>
            </a:r>
            <a:r>
              <a:rPr lang="en-US" i="1" dirty="0" smtClean="0"/>
              <a:t>space</a:t>
            </a:r>
            <a:r>
              <a:rPr lang="en-US" dirty="0" smtClean="0"/>
              <a:t>, and where to </a:t>
            </a:r>
            <a:r>
              <a:rPr lang="en-US" i="1" dirty="0" smtClean="0"/>
              <a:t>locate</a:t>
            </a:r>
            <a:endParaRPr lang="en-US"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Popularity Distribution</a:t>
            </a:r>
            <a:endParaRPr lang="en-US" dirty="0"/>
          </a:p>
        </p:txBody>
      </p:sp>
      <p:graphicFrame>
        <p:nvGraphicFramePr>
          <p:cNvPr id="29699" name="Content Placeholder 3"/>
          <p:cNvGraphicFramePr>
            <a:graphicFrameLocks noGrp="1"/>
          </p:cNvGraphicFramePr>
          <p:nvPr>
            <p:ph idx="1"/>
          </p:nvPr>
        </p:nvGraphicFramePr>
        <p:xfrm>
          <a:off x="457200" y="1447800"/>
          <a:ext cx="8229600" cy="4525963"/>
        </p:xfrm>
        <a:graphic>
          <a:graphicData uri="http://schemas.openxmlformats.org/presentationml/2006/ole">
            <mc:AlternateContent xmlns:mc="http://schemas.openxmlformats.org/markup-compatibility/2006">
              <mc:Choice xmlns:v="urn:schemas-microsoft-com:vml" Requires="v">
                <p:oleObj spid="_x0000_s5124" r:id="rId3" imgW="8230313" imgH="4523624" progId="Excel.Chart.8">
                  <p:embed/>
                </p:oleObj>
              </mc:Choice>
              <mc:Fallback>
                <p:oleObj r:id="rId3" imgW="8230313" imgH="4523624"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447800"/>
                        <a:ext cx="8229600" cy="4525963"/>
                      </a:xfrm>
                      <a:prstGeom prst="rect">
                        <a:avLst/>
                      </a:prstGeom>
                    </p:spPr>
                  </p:pic>
                </p:oleObj>
              </mc:Fallback>
            </mc:AlternateContent>
          </a:graphicData>
        </a:graphic>
      </p:graphicFrame>
      <p:sp>
        <p:nvSpPr>
          <p:cNvPr id="5" name="Rounded Rectangle 4"/>
          <p:cNvSpPr/>
          <p:nvPr/>
        </p:nvSpPr>
        <p:spPr>
          <a:xfrm>
            <a:off x="1524000" y="6172200"/>
            <a:ext cx="6019800" cy="609600"/>
          </a:xfrm>
          <a:prstGeom prst="roundRect">
            <a:avLst/>
          </a:prstGeom>
          <a:scene3d>
            <a:camera prst="orthographicFront"/>
            <a:lightRig rig="threePt" dir="t"/>
          </a:scene3d>
          <a:sp3d>
            <a:bevelT w="139700" h="139700" prst="divot"/>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prstClr val="white"/>
                </a:solidFill>
              </a:rPr>
              <a:t>Close to the door, close to the floor</a:t>
            </a:r>
            <a:endParaRPr lang="en-US" i="1" dirty="0">
              <a:solidFill>
                <a:prstClr val="white"/>
              </a:solidFill>
            </a:endParaRPr>
          </a:p>
        </p:txBody>
      </p:sp>
    </p:spTree>
    <p:extLst>
      <p:ext uri="{BB962C8B-B14F-4D97-AF65-F5344CB8AC3E}">
        <p14:creationId xmlns:p14="http://schemas.microsoft.com/office/powerpoint/2010/main" val="99589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Popularity Cube Movement</a:t>
            </a:r>
          </a:p>
        </p:txBody>
      </p:sp>
      <p:sp>
        <p:nvSpPr>
          <p:cNvPr id="3" name="Up Arrow 2"/>
          <p:cNvSpPr/>
          <p:nvPr/>
        </p:nvSpPr>
        <p:spPr>
          <a:xfrm>
            <a:off x="1828800" y="1981200"/>
            <a:ext cx="762000" cy="3581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prstClr val="white"/>
                </a:solidFill>
              </a:rPr>
              <a:t>Cube       Movement</a:t>
            </a:r>
          </a:p>
        </p:txBody>
      </p:sp>
      <p:sp>
        <p:nvSpPr>
          <p:cNvPr id="4" name="Right Arrow 3"/>
          <p:cNvSpPr/>
          <p:nvPr/>
        </p:nvSpPr>
        <p:spPr>
          <a:xfrm>
            <a:off x="2057400" y="5410200"/>
            <a:ext cx="518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prstClr val="white"/>
                </a:solidFill>
              </a:rPr>
              <a:t>Popularity</a:t>
            </a:r>
          </a:p>
        </p:txBody>
      </p:sp>
      <p:sp>
        <p:nvSpPr>
          <p:cNvPr id="5" name="Rounded Rectangle 4"/>
          <p:cNvSpPr/>
          <p:nvPr/>
        </p:nvSpPr>
        <p:spPr>
          <a:xfrm>
            <a:off x="2667000" y="4648200"/>
            <a:ext cx="1219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prstClr val="white"/>
                </a:solidFill>
              </a:rPr>
              <a:t>Storage Drawers</a:t>
            </a:r>
          </a:p>
        </p:txBody>
      </p:sp>
      <p:sp>
        <p:nvSpPr>
          <p:cNvPr id="6" name="Rounded Rectangle 5"/>
          <p:cNvSpPr/>
          <p:nvPr/>
        </p:nvSpPr>
        <p:spPr>
          <a:xfrm>
            <a:off x="3962400" y="3581400"/>
            <a:ext cx="12954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prstClr val="white"/>
                </a:solidFill>
              </a:rPr>
              <a:t>Bin Shelving</a:t>
            </a:r>
          </a:p>
        </p:txBody>
      </p:sp>
      <p:sp>
        <p:nvSpPr>
          <p:cNvPr id="7" name="Rounded Rectangle 6"/>
          <p:cNvSpPr/>
          <p:nvPr/>
        </p:nvSpPr>
        <p:spPr>
          <a:xfrm>
            <a:off x="5334000" y="3581400"/>
            <a:ext cx="12954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prstClr val="white"/>
                </a:solidFill>
              </a:rPr>
              <a:t>Carousels</a:t>
            </a:r>
          </a:p>
        </p:txBody>
      </p:sp>
      <p:sp>
        <p:nvSpPr>
          <p:cNvPr id="8" name="Rounded Rectangle 7"/>
          <p:cNvSpPr/>
          <p:nvPr/>
        </p:nvSpPr>
        <p:spPr>
          <a:xfrm>
            <a:off x="3886200" y="2362200"/>
            <a:ext cx="27432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prstClr val="white"/>
                </a:solidFill>
              </a:rPr>
              <a:t>Flow Rack</a:t>
            </a:r>
          </a:p>
        </p:txBody>
      </p:sp>
    </p:spTree>
    <p:extLst>
      <p:ext uri="{BB962C8B-B14F-4D97-AF65-F5344CB8AC3E}">
        <p14:creationId xmlns:p14="http://schemas.microsoft.com/office/powerpoint/2010/main" val="887410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Item Family Inventory</a:t>
            </a:r>
            <a:endParaRPr lang="en-US" dirty="0"/>
          </a:p>
        </p:txBody>
      </p:sp>
      <p:graphicFrame>
        <p:nvGraphicFramePr>
          <p:cNvPr id="31747" name="Content Placeholder 3"/>
          <p:cNvGraphicFramePr>
            <a:graphicFrameLocks noGrp="1"/>
          </p:cNvGraphicFramePr>
          <p:nvPr>
            <p:ph idx="1"/>
          </p:nvPr>
        </p:nvGraphicFramePr>
        <p:xfrm>
          <a:off x="1066800" y="3048000"/>
          <a:ext cx="7315200" cy="3611563"/>
        </p:xfrm>
        <a:graphic>
          <a:graphicData uri="http://schemas.openxmlformats.org/presentationml/2006/ole">
            <mc:AlternateContent xmlns:mc="http://schemas.openxmlformats.org/markup-compatibility/2006">
              <mc:Choice xmlns:v="urn:schemas-microsoft-com:vml" Requires="v">
                <p:oleObj spid="_x0000_s6148" r:id="rId3" imgW="7315834" imgH="3609145" progId="Excel.Chart.8">
                  <p:embed/>
                </p:oleObj>
              </mc:Choice>
              <mc:Fallback>
                <p:oleObj r:id="rId3" imgW="7315834" imgH="3609145"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048000"/>
                        <a:ext cx="7315200" cy="3611563"/>
                      </a:xfrm>
                      <a:prstGeom prst="rect">
                        <a:avLst/>
                      </a:prstGeom>
                    </p:spPr>
                  </p:pic>
                </p:oleObj>
              </mc:Fallback>
            </mc:AlternateContent>
          </a:graphicData>
        </a:graphic>
      </p:graphicFrame>
      <p:sp>
        <p:nvSpPr>
          <p:cNvPr id="5" name="Content Placeholder 2"/>
          <p:cNvSpPr txBox="1">
            <a:spLocks/>
          </p:cNvSpPr>
          <p:nvPr/>
        </p:nvSpPr>
        <p:spPr bwMode="auto">
          <a:xfrm>
            <a:off x="914400" y="1600200"/>
            <a:ext cx="8229600" cy="1143000"/>
          </a:xfrm>
          <a:prstGeom prst="rect">
            <a:avLst/>
          </a:prstGeom>
          <a:noFill/>
          <a:ln w="9525">
            <a:noFill/>
            <a:miter lim="800000"/>
            <a:headEnd/>
            <a:tailEnd/>
          </a:ln>
        </p:spPr>
        <p:txBody>
          <a:bodyPr/>
          <a:lstStyle/>
          <a:p>
            <a:pPr marL="342900" indent="-342900" fontAlgn="base">
              <a:spcBef>
                <a:spcPct val="20000"/>
              </a:spcBef>
              <a:spcAft>
                <a:spcPct val="0"/>
              </a:spcAft>
              <a:buFont typeface="Arial" charset="0"/>
              <a:buChar char="•"/>
              <a:defRPr/>
            </a:pPr>
            <a:r>
              <a:rPr lang="en-US" sz="3200">
                <a:solidFill>
                  <a:prstClr val="black"/>
                </a:solidFill>
              </a:rPr>
              <a:t>Item-family inventory distribution</a:t>
            </a:r>
          </a:p>
          <a:p>
            <a:pPr marL="342900" indent="-342900" fontAlgn="base">
              <a:spcBef>
                <a:spcPct val="20000"/>
              </a:spcBef>
              <a:spcAft>
                <a:spcPct val="0"/>
              </a:spcAft>
              <a:buFont typeface="Arial" charset="0"/>
              <a:buChar char="•"/>
              <a:defRPr/>
            </a:pPr>
            <a:r>
              <a:rPr lang="en-US" sz="3200">
                <a:solidFill>
                  <a:prstClr val="black"/>
                </a:solidFill>
              </a:rPr>
              <a:t>Handling unit inventory distribution</a:t>
            </a:r>
          </a:p>
          <a:p>
            <a:pPr marL="342900" indent="-342900" fontAlgn="base">
              <a:spcBef>
                <a:spcPct val="20000"/>
              </a:spcBef>
              <a:spcAft>
                <a:spcPct val="0"/>
              </a:spcAft>
              <a:buFont typeface="Arial" charset="0"/>
              <a:buChar char="•"/>
              <a:defRPr/>
            </a:pPr>
            <a:endParaRPr lang="en-US" sz="3200" dirty="0">
              <a:solidFill>
                <a:prstClr val="black"/>
              </a:solidFill>
            </a:endParaRPr>
          </a:p>
        </p:txBody>
      </p:sp>
    </p:spTree>
    <p:extLst>
      <p:ext uri="{BB962C8B-B14F-4D97-AF65-F5344CB8AC3E}">
        <p14:creationId xmlns:p14="http://schemas.microsoft.com/office/powerpoint/2010/main" val="671607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Inventory Profile</a:t>
            </a:r>
            <a:endParaRPr lang="en-US" b="1" dirty="0"/>
          </a:p>
        </p:txBody>
      </p:sp>
      <p:sp>
        <p:nvSpPr>
          <p:cNvPr id="3" name="Content Placeholder 2"/>
          <p:cNvSpPr>
            <a:spLocks noGrp="1"/>
          </p:cNvSpPr>
          <p:nvPr>
            <p:ph idx="1"/>
          </p:nvPr>
        </p:nvSpPr>
        <p:spPr>
          <a:xfrm>
            <a:off x="914400" y="1600200"/>
            <a:ext cx="8229600" cy="4525963"/>
          </a:xfrm>
        </p:spPr>
        <p:txBody>
          <a:bodyPr/>
          <a:lstStyle/>
          <a:p>
            <a:r>
              <a:rPr lang="en-US" dirty="0" smtClean="0"/>
              <a:t>Item-family inventory distribution</a:t>
            </a:r>
          </a:p>
          <a:p>
            <a:r>
              <a:rPr lang="en-US" dirty="0" smtClean="0"/>
              <a:t>Handling unit inventory distribution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Calendar – Clock Profile</a:t>
            </a:r>
            <a:endParaRPr lang="en-US" b="1" dirty="0"/>
          </a:p>
        </p:txBody>
      </p:sp>
      <p:sp>
        <p:nvSpPr>
          <p:cNvPr id="4" name="Content Placeholder 3"/>
          <p:cNvSpPr>
            <a:spLocks noGrp="1"/>
          </p:cNvSpPr>
          <p:nvPr>
            <p:ph idx="1"/>
          </p:nvPr>
        </p:nvSpPr>
        <p:spPr/>
        <p:txBody>
          <a:bodyPr/>
          <a:lstStyle/>
          <a:p>
            <a:r>
              <a:rPr lang="en-US" dirty="0" smtClean="0"/>
              <a:t>Seasonality Distribution</a:t>
            </a:r>
          </a:p>
          <a:p>
            <a:r>
              <a:rPr lang="en-US" dirty="0" smtClean="0"/>
              <a:t>Daily Activity Distribution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Seasonality Distribution</a:t>
            </a:r>
            <a:endParaRPr lang="en-US" dirty="0"/>
          </a:p>
        </p:txBody>
      </p:sp>
      <p:graphicFrame>
        <p:nvGraphicFramePr>
          <p:cNvPr id="33795" name="Content Placeholder 3"/>
          <p:cNvGraphicFramePr>
            <a:graphicFrameLocks noGrp="1"/>
          </p:cNvGraphicFramePr>
          <p:nvPr>
            <p:ph idx="1"/>
          </p:nvPr>
        </p:nvGraphicFramePr>
        <p:xfrm>
          <a:off x="457200" y="2332038"/>
          <a:ext cx="8229600" cy="4525962"/>
        </p:xfrm>
        <a:graphic>
          <a:graphicData uri="http://schemas.openxmlformats.org/presentationml/2006/ole">
            <mc:AlternateContent xmlns:mc="http://schemas.openxmlformats.org/markup-compatibility/2006">
              <mc:Choice xmlns:v="urn:schemas-microsoft-com:vml" Requires="v">
                <p:oleObj spid="_x0000_s7172" r:id="rId3" imgW="8230313" imgH="4523624" progId="Excel.Chart.8">
                  <p:embed/>
                </p:oleObj>
              </mc:Choice>
              <mc:Fallback>
                <p:oleObj r:id="rId3" imgW="8230313" imgH="4523624"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332038"/>
                        <a:ext cx="8229600" cy="4525962"/>
                      </a:xfrm>
                      <a:prstGeom prst="rect">
                        <a:avLst/>
                      </a:prstGeom>
                    </p:spPr>
                  </p:pic>
                </p:oleObj>
              </mc:Fallback>
            </mc:AlternateContent>
          </a:graphicData>
        </a:graphic>
      </p:graphicFrame>
      <p:sp>
        <p:nvSpPr>
          <p:cNvPr id="5" name="Content Placeholder 3"/>
          <p:cNvSpPr txBox="1">
            <a:spLocks/>
          </p:cNvSpPr>
          <p:nvPr/>
        </p:nvSpPr>
        <p:spPr bwMode="auto">
          <a:xfrm>
            <a:off x="1295400" y="1295400"/>
            <a:ext cx="7848600" cy="1295400"/>
          </a:xfrm>
          <a:prstGeom prst="rect">
            <a:avLst/>
          </a:prstGeom>
          <a:noFill/>
          <a:ln w="9525">
            <a:noFill/>
            <a:miter lim="800000"/>
            <a:headEnd/>
            <a:tailEnd/>
          </a:ln>
        </p:spPr>
        <p:txBody>
          <a:bodyPr/>
          <a:lstStyle/>
          <a:p>
            <a:pPr marL="342900" indent="-342900" fontAlgn="base">
              <a:spcBef>
                <a:spcPct val="20000"/>
              </a:spcBef>
              <a:spcAft>
                <a:spcPct val="0"/>
              </a:spcAft>
              <a:buFont typeface="Arial" charset="0"/>
              <a:buChar char="•"/>
              <a:defRPr/>
            </a:pPr>
            <a:r>
              <a:rPr lang="en-US" sz="3200" dirty="0">
                <a:solidFill>
                  <a:prstClr val="black"/>
                </a:solidFill>
              </a:rPr>
              <a:t>Seasonality Distribution</a:t>
            </a:r>
          </a:p>
          <a:p>
            <a:pPr marL="342900" indent="-342900" fontAlgn="base">
              <a:spcBef>
                <a:spcPct val="20000"/>
              </a:spcBef>
              <a:spcAft>
                <a:spcPct val="0"/>
              </a:spcAft>
              <a:buFont typeface="Arial" charset="0"/>
              <a:buChar char="•"/>
              <a:defRPr/>
            </a:pPr>
            <a:r>
              <a:rPr lang="en-US" sz="3200" dirty="0">
                <a:solidFill>
                  <a:prstClr val="black"/>
                </a:solidFill>
              </a:rPr>
              <a:t>Daily Activity Distribution</a:t>
            </a:r>
          </a:p>
          <a:p>
            <a:pPr marL="342900" indent="-342900" fontAlgn="base">
              <a:spcBef>
                <a:spcPct val="20000"/>
              </a:spcBef>
              <a:spcAft>
                <a:spcPct val="0"/>
              </a:spcAft>
              <a:buFont typeface="Arial" charset="0"/>
              <a:buChar char="•"/>
              <a:defRPr/>
            </a:pPr>
            <a:endParaRPr lang="en-US" sz="3200" dirty="0">
              <a:solidFill>
                <a:prstClr val="black"/>
              </a:solidFill>
            </a:endParaRPr>
          </a:p>
        </p:txBody>
      </p:sp>
    </p:spTree>
    <p:extLst>
      <p:ext uri="{BB962C8B-B14F-4D97-AF65-F5344CB8AC3E}">
        <p14:creationId xmlns:p14="http://schemas.microsoft.com/office/powerpoint/2010/main" val="984475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Other Profiles</a:t>
            </a:r>
            <a:endParaRPr lang="en-US" b="1" dirty="0"/>
          </a:p>
        </p:txBody>
      </p:sp>
      <p:sp>
        <p:nvSpPr>
          <p:cNvPr id="3" name="Content Placeholder 2"/>
          <p:cNvSpPr>
            <a:spLocks noGrp="1"/>
          </p:cNvSpPr>
          <p:nvPr>
            <p:ph idx="1"/>
          </p:nvPr>
        </p:nvSpPr>
        <p:spPr/>
        <p:txBody>
          <a:bodyPr/>
          <a:lstStyle/>
          <a:p>
            <a:r>
              <a:rPr lang="en-US" dirty="0" smtClean="0"/>
              <a:t>Activity relationship Profile</a:t>
            </a:r>
          </a:p>
          <a:p>
            <a:r>
              <a:rPr lang="en-US" dirty="0" smtClean="0"/>
              <a:t>Investment Profile</a:t>
            </a:r>
          </a:p>
          <a:p>
            <a:pPr lvl="1"/>
            <a:r>
              <a:rPr lang="en-US" dirty="0" smtClean="0"/>
              <a:t>Wage rate</a:t>
            </a:r>
          </a:p>
          <a:p>
            <a:pPr lvl="1"/>
            <a:r>
              <a:rPr lang="en-US" dirty="0" smtClean="0"/>
              <a:t>Cost of space</a:t>
            </a:r>
          </a:p>
          <a:p>
            <a:pPr lvl="1"/>
            <a:r>
              <a:rPr lang="en-US" dirty="0" smtClean="0"/>
              <a:t>Cost of capital</a:t>
            </a:r>
          </a:p>
          <a:p>
            <a:pPr lvl="1"/>
            <a:r>
              <a:rPr lang="en-US" dirty="0" smtClean="0"/>
              <a:t>Required ROI</a:t>
            </a:r>
          </a:p>
          <a:p>
            <a:pPr lvl="1"/>
            <a:r>
              <a:rPr lang="en-US" dirty="0" smtClean="0"/>
              <a:t>Work days per year </a:t>
            </a:r>
          </a:p>
          <a:p>
            <a:pPr lvl="1"/>
            <a:r>
              <a:rPr lang="en-US" dirty="0" smtClean="0"/>
              <a:t>Planning horizon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0"/>
            <a:ext cx="8229600" cy="1066800"/>
          </a:xfrm>
        </p:spPr>
        <p:txBody>
          <a:bodyPr/>
          <a:lstStyle/>
          <a:p>
            <a:pPr eaLnBrk="1" hangingPunct="1"/>
            <a:r>
              <a:rPr lang="en-US" sz="3200" smtClean="0">
                <a:solidFill>
                  <a:srgbClr val="10253F"/>
                </a:solidFill>
              </a:rPr>
              <a:t>Warehouse Design Issues and related Profiles</a:t>
            </a:r>
          </a:p>
        </p:txBody>
      </p:sp>
      <p:graphicFrame>
        <p:nvGraphicFramePr>
          <p:cNvPr id="4" name="Content Placeholder 3"/>
          <p:cNvGraphicFramePr>
            <a:graphicFrameLocks noGrp="1"/>
          </p:cNvGraphicFramePr>
          <p:nvPr>
            <p:ph idx="1"/>
          </p:nvPr>
        </p:nvGraphicFramePr>
        <p:xfrm>
          <a:off x="457200" y="838200"/>
          <a:ext cx="8381999" cy="5765800"/>
        </p:xfrm>
        <a:graphic>
          <a:graphicData uri="http://schemas.openxmlformats.org/drawingml/2006/table">
            <a:tbl>
              <a:tblPr firstRow="1" bandRow="1">
                <a:tableStyleId>{5C22544A-7EE6-4342-B048-85BDC9FD1C3A}</a:tableStyleId>
              </a:tblPr>
              <a:tblGrid>
                <a:gridCol w="2095500"/>
                <a:gridCol w="2405944"/>
                <a:gridCol w="1707444"/>
                <a:gridCol w="2173111"/>
              </a:tblGrid>
              <a:tr h="370840">
                <a:tc>
                  <a:txBody>
                    <a:bodyPr/>
                    <a:lstStyle/>
                    <a:p>
                      <a:r>
                        <a:rPr lang="en-US" sz="1400" dirty="0" smtClean="0"/>
                        <a:t>Planning &amp; Design</a:t>
                      </a:r>
                      <a:endParaRPr lang="en-US" sz="1400" dirty="0"/>
                    </a:p>
                  </a:txBody>
                  <a:tcPr/>
                </a:tc>
                <a:tc>
                  <a:txBody>
                    <a:bodyPr/>
                    <a:lstStyle/>
                    <a:p>
                      <a:r>
                        <a:rPr lang="en-US" sz="1400" dirty="0" smtClean="0"/>
                        <a:t>Key Questions</a:t>
                      </a:r>
                      <a:endParaRPr lang="en-US" sz="1400" dirty="0"/>
                    </a:p>
                  </a:txBody>
                  <a:tcPr/>
                </a:tc>
                <a:tc>
                  <a:txBody>
                    <a:bodyPr/>
                    <a:lstStyle/>
                    <a:p>
                      <a:r>
                        <a:rPr lang="en-US" sz="1400" dirty="0" smtClean="0"/>
                        <a:t>Required Profile</a:t>
                      </a:r>
                      <a:endParaRPr lang="en-US" sz="1400" dirty="0"/>
                    </a:p>
                  </a:txBody>
                  <a:tcPr/>
                </a:tc>
                <a:tc>
                  <a:txBody>
                    <a:bodyPr/>
                    <a:lstStyle/>
                    <a:p>
                      <a:r>
                        <a:rPr lang="en-US" sz="1400" dirty="0" smtClean="0"/>
                        <a:t>Profile Components</a:t>
                      </a:r>
                      <a:endParaRPr lang="en-US" sz="1400" dirty="0"/>
                    </a:p>
                  </a:txBody>
                  <a:tcPr/>
                </a:tc>
              </a:tr>
              <a:tr h="370840">
                <a:tc>
                  <a:txBody>
                    <a:bodyPr/>
                    <a:lstStyle/>
                    <a:p>
                      <a:r>
                        <a:rPr lang="en-US" sz="1200" b="1" dirty="0" smtClean="0"/>
                        <a:t>Order picking and shipment process design</a:t>
                      </a:r>
                      <a:endParaRPr lang="en-US" sz="1200" b="1" dirty="0"/>
                    </a:p>
                  </a:txBody>
                  <a:tcPr/>
                </a:tc>
                <a:tc>
                  <a:txBody>
                    <a:bodyPr/>
                    <a:lstStyle/>
                    <a:p>
                      <a:pPr>
                        <a:buFont typeface="Arial" pitchFamily="34" charset="0"/>
                        <a:buChar char="•"/>
                      </a:pPr>
                      <a:r>
                        <a:rPr lang="en-US" sz="1200" b="1" dirty="0" smtClean="0"/>
                        <a:t>Order batch size</a:t>
                      </a:r>
                    </a:p>
                    <a:p>
                      <a:pPr>
                        <a:buFont typeface="Arial" pitchFamily="34" charset="0"/>
                        <a:buChar char="•"/>
                      </a:pPr>
                      <a:r>
                        <a:rPr lang="en-US" sz="1200" b="1" dirty="0" smtClean="0"/>
                        <a:t>Pick wave planning</a:t>
                      </a:r>
                    </a:p>
                    <a:p>
                      <a:pPr>
                        <a:buFont typeface="Arial" pitchFamily="34" charset="0"/>
                        <a:buChar char="•"/>
                      </a:pPr>
                      <a:r>
                        <a:rPr lang="en-US" sz="1200" b="1" dirty="0" smtClean="0"/>
                        <a:t>Picking tour construction</a:t>
                      </a:r>
                    </a:p>
                    <a:p>
                      <a:pPr>
                        <a:buFont typeface="Arial" pitchFamily="34" charset="0"/>
                        <a:buChar char="•"/>
                      </a:pPr>
                      <a:r>
                        <a:rPr lang="en-US" sz="1200" b="1" dirty="0" smtClean="0"/>
                        <a:t>Shipping mode disposition</a:t>
                      </a:r>
                      <a:endParaRPr lang="en-US" sz="1200" b="1" dirty="0"/>
                    </a:p>
                  </a:txBody>
                  <a:tcPr/>
                </a:tc>
                <a:tc>
                  <a:txBody>
                    <a:bodyPr/>
                    <a:lstStyle/>
                    <a:p>
                      <a:r>
                        <a:rPr lang="en-US" sz="1200" b="1" dirty="0" smtClean="0"/>
                        <a:t>Customer</a:t>
                      </a:r>
                      <a:r>
                        <a:rPr lang="en-US" sz="1200" b="1" baseline="0" dirty="0" smtClean="0"/>
                        <a:t> Order Profile</a:t>
                      </a:r>
                      <a:endParaRPr lang="en-US" sz="1200" b="1" dirty="0"/>
                    </a:p>
                  </a:txBody>
                  <a:tcPr/>
                </a:tc>
                <a:tc>
                  <a:txBody>
                    <a:bodyPr/>
                    <a:lstStyle/>
                    <a:p>
                      <a:pPr>
                        <a:buFont typeface="Arial" pitchFamily="34" charset="0"/>
                        <a:buChar char="•"/>
                      </a:pPr>
                      <a:r>
                        <a:rPr lang="en-US" sz="1200" b="1" baseline="0" dirty="0" smtClean="0"/>
                        <a:t>Order Mix</a:t>
                      </a:r>
                    </a:p>
                    <a:p>
                      <a:pPr>
                        <a:buFont typeface="Arial" pitchFamily="34" charset="0"/>
                        <a:buChar char="•"/>
                      </a:pPr>
                      <a:r>
                        <a:rPr lang="en-US" sz="1200" b="1" baseline="0" dirty="0" smtClean="0"/>
                        <a:t>Lines per order</a:t>
                      </a:r>
                    </a:p>
                    <a:p>
                      <a:pPr>
                        <a:buFont typeface="Arial" pitchFamily="34" charset="0"/>
                        <a:buChar char="•"/>
                      </a:pPr>
                      <a:r>
                        <a:rPr lang="en-US" sz="1200" b="1" baseline="0" dirty="0" smtClean="0"/>
                        <a:t>Lines and cube per order</a:t>
                      </a:r>
                      <a:endParaRPr lang="en-US" sz="1200" b="1" dirty="0"/>
                    </a:p>
                  </a:txBody>
                  <a:tcPr/>
                </a:tc>
              </a:tr>
              <a:tr h="370840">
                <a:tc>
                  <a:txBody>
                    <a:bodyPr/>
                    <a:lstStyle/>
                    <a:p>
                      <a:r>
                        <a:rPr lang="en-US" sz="1200" b="1" dirty="0" smtClean="0"/>
                        <a:t>Receiving &amp; </a:t>
                      </a:r>
                      <a:r>
                        <a:rPr lang="en-US" sz="1200" b="1" dirty="0" err="1" smtClean="0"/>
                        <a:t>Putaway</a:t>
                      </a:r>
                      <a:r>
                        <a:rPr lang="en-US" sz="1200" b="1" dirty="0" smtClean="0"/>
                        <a:t> process design</a:t>
                      </a:r>
                      <a:endParaRPr lang="en-US" sz="1200" b="1" dirty="0"/>
                    </a:p>
                  </a:txBody>
                  <a:tcPr/>
                </a:tc>
                <a:tc>
                  <a:txBody>
                    <a:bodyPr/>
                    <a:lstStyle/>
                    <a:p>
                      <a:pPr>
                        <a:buFont typeface="Arial" pitchFamily="34" charset="0"/>
                        <a:buChar char="•"/>
                      </a:pPr>
                      <a:r>
                        <a:rPr lang="en-US" sz="1200" b="1" dirty="0" smtClean="0"/>
                        <a:t>Receiving</a:t>
                      </a:r>
                      <a:r>
                        <a:rPr lang="en-US" sz="1200" b="1" baseline="0" dirty="0" smtClean="0"/>
                        <a:t> mode disposition</a:t>
                      </a:r>
                    </a:p>
                    <a:p>
                      <a:pPr>
                        <a:buFont typeface="Arial" pitchFamily="34" charset="0"/>
                        <a:buChar char="•"/>
                      </a:pPr>
                      <a:r>
                        <a:rPr lang="en-US" sz="1200" b="1" baseline="0" dirty="0" err="1" smtClean="0"/>
                        <a:t>Putaway</a:t>
                      </a:r>
                      <a:r>
                        <a:rPr lang="en-US" sz="1200" b="1" baseline="0" dirty="0" smtClean="0"/>
                        <a:t> batch size</a:t>
                      </a:r>
                    </a:p>
                    <a:p>
                      <a:pPr>
                        <a:buFont typeface="Arial" pitchFamily="34" charset="0"/>
                        <a:buChar char="•"/>
                      </a:pPr>
                      <a:r>
                        <a:rPr lang="en-US" sz="1200" b="1" baseline="0" dirty="0" err="1" smtClean="0"/>
                        <a:t>Putaway</a:t>
                      </a:r>
                      <a:r>
                        <a:rPr lang="en-US" sz="1200" b="1" baseline="0" dirty="0" smtClean="0"/>
                        <a:t> tour construction</a:t>
                      </a:r>
                      <a:endParaRPr lang="en-US" sz="1200" b="1" dirty="0"/>
                    </a:p>
                  </a:txBody>
                  <a:tcPr/>
                </a:tc>
                <a:tc>
                  <a:txBody>
                    <a:bodyPr/>
                    <a:lstStyle/>
                    <a:p>
                      <a:r>
                        <a:rPr lang="en-US" sz="1200" b="1" dirty="0" smtClean="0"/>
                        <a:t>Purchase Order Profile</a:t>
                      </a:r>
                      <a:endParaRPr lang="en-US" sz="1200" b="1" dirty="0"/>
                    </a:p>
                  </a:txBody>
                  <a:tcPr/>
                </a:tc>
                <a:tc>
                  <a:txBody>
                    <a:bodyPr/>
                    <a:lstStyle/>
                    <a:p>
                      <a:pPr>
                        <a:buFont typeface="Arial" pitchFamily="34" charset="0"/>
                        <a:buChar char="•"/>
                      </a:pPr>
                      <a:r>
                        <a:rPr lang="en-US" sz="1200" b="1" dirty="0" smtClean="0"/>
                        <a:t>Order mix distributions</a:t>
                      </a:r>
                    </a:p>
                    <a:p>
                      <a:pPr>
                        <a:buFont typeface="Arial" pitchFamily="34" charset="0"/>
                        <a:buChar char="•"/>
                      </a:pPr>
                      <a:r>
                        <a:rPr lang="en-US" sz="1200" b="1" dirty="0" smtClean="0"/>
                        <a:t>Lines per receipt</a:t>
                      </a:r>
                    </a:p>
                    <a:p>
                      <a:pPr>
                        <a:buFont typeface="Arial" pitchFamily="34" charset="0"/>
                        <a:buChar char="•"/>
                      </a:pPr>
                      <a:r>
                        <a:rPr lang="en-US" sz="1200" b="1" dirty="0" smtClean="0"/>
                        <a:t>Lines and cube per receipt</a:t>
                      </a:r>
                      <a:endParaRPr lang="en-US" sz="1200" b="1" dirty="0"/>
                    </a:p>
                  </a:txBody>
                  <a:tcPr/>
                </a:tc>
              </a:tr>
              <a:tr h="370840">
                <a:tc>
                  <a:txBody>
                    <a:bodyPr/>
                    <a:lstStyle/>
                    <a:p>
                      <a:r>
                        <a:rPr lang="en-US" sz="1200" b="1" dirty="0" smtClean="0"/>
                        <a:t>Slotting</a:t>
                      </a:r>
                      <a:endParaRPr lang="en-US" sz="1200" b="1" dirty="0"/>
                    </a:p>
                  </a:txBody>
                  <a:tcPr/>
                </a:tc>
                <a:tc>
                  <a:txBody>
                    <a:bodyPr/>
                    <a:lstStyle/>
                    <a:p>
                      <a:pPr>
                        <a:buFont typeface="Arial" pitchFamily="34" charset="0"/>
                        <a:buChar char="•"/>
                      </a:pPr>
                      <a:r>
                        <a:rPr lang="en-US" sz="1200" b="1" dirty="0" smtClean="0"/>
                        <a:t>Zone definition</a:t>
                      </a:r>
                    </a:p>
                    <a:p>
                      <a:pPr>
                        <a:buFont typeface="Arial" pitchFamily="34" charset="0"/>
                        <a:buChar char="•"/>
                      </a:pPr>
                      <a:r>
                        <a:rPr lang="en-US" sz="1200" b="1" dirty="0" smtClean="0"/>
                        <a:t>Storage mode selection and sizing</a:t>
                      </a:r>
                    </a:p>
                    <a:p>
                      <a:pPr>
                        <a:buFont typeface="Arial" pitchFamily="34" charset="0"/>
                        <a:buChar char="•"/>
                      </a:pPr>
                      <a:r>
                        <a:rPr lang="en-US" sz="1200" b="1" dirty="0" smtClean="0"/>
                        <a:t>Pick face sizing</a:t>
                      </a:r>
                    </a:p>
                    <a:p>
                      <a:pPr>
                        <a:buFont typeface="Arial" pitchFamily="34" charset="0"/>
                        <a:buChar char="•"/>
                      </a:pPr>
                      <a:r>
                        <a:rPr lang="en-US" sz="1200" b="1" dirty="0" smtClean="0"/>
                        <a:t>Item location</a:t>
                      </a:r>
                      <a:r>
                        <a:rPr lang="en-US" sz="1200" b="1" baseline="0" dirty="0" smtClean="0"/>
                        <a:t> assignment</a:t>
                      </a:r>
                      <a:endParaRPr lang="en-US" sz="1200" b="1" dirty="0"/>
                    </a:p>
                  </a:txBody>
                  <a:tcPr/>
                </a:tc>
                <a:tc>
                  <a:txBody>
                    <a:bodyPr/>
                    <a:lstStyle/>
                    <a:p>
                      <a:r>
                        <a:rPr lang="en-US" sz="1200" b="1" dirty="0" smtClean="0"/>
                        <a:t>Item Activity Profile</a:t>
                      </a:r>
                      <a:endParaRPr lang="en-US" sz="1200" b="1" dirty="0"/>
                    </a:p>
                  </a:txBody>
                  <a:tcPr/>
                </a:tc>
                <a:tc>
                  <a:txBody>
                    <a:bodyPr/>
                    <a:lstStyle/>
                    <a:p>
                      <a:pPr>
                        <a:buFont typeface="Arial" pitchFamily="34" charset="0"/>
                        <a:buChar char="•"/>
                      </a:pPr>
                      <a:r>
                        <a:rPr lang="en-US" sz="1200" b="1" dirty="0" smtClean="0"/>
                        <a:t>Popularity</a:t>
                      </a:r>
                    </a:p>
                    <a:p>
                      <a:pPr>
                        <a:buFont typeface="Arial" pitchFamily="34" charset="0"/>
                        <a:buChar char="•"/>
                      </a:pPr>
                      <a:r>
                        <a:rPr lang="en-US" sz="1200" b="1" dirty="0" smtClean="0"/>
                        <a:t>Cube-movement/volume</a:t>
                      </a:r>
                    </a:p>
                    <a:p>
                      <a:pPr>
                        <a:buFont typeface="Arial" pitchFamily="34" charset="0"/>
                        <a:buChar char="•"/>
                      </a:pPr>
                      <a:r>
                        <a:rPr lang="en-US" sz="1200" b="1" dirty="0" smtClean="0"/>
                        <a:t>Popularity-volume</a:t>
                      </a:r>
                    </a:p>
                    <a:p>
                      <a:pPr>
                        <a:buFont typeface="Arial" pitchFamily="34" charset="0"/>
                        <a:buChar char="•"/>
                      </a:pPr>
                      <a:r>
                        <a:rPr lang="en-US" sz="1200" b="1" dirty="0" smtClean="0"/>
                        <a:t>Order completion</a:t>
                      </a:r>
                    </a:p>
                    <a:p>
                      <a:pPr>
                        <a:buFont typeface="Arial" pitchFamily="34" charset="0"/>
                        <a:buChar char="•"/>
                      </a:pPr>
                      <a:r>
                        <a:rPr lang="en-US" sz="1200" b="1" dirty="0" smtClean="0"/>
                        <a:t>Demand correlation</a:t>
                      </a:r>
                    </a:p>
                    <a:p>
                      <a:pPr>
                        <a:buFont typeface="Arial" pitchFamily="34" charset="0"/>
                        <a:buChar char="•"/>
                      </a:pPr>
                      <a:r>
                        <a:rPr lang="en-US" sz="1200" b="1" dirty="0" smtClean="0"/>
                        <a:t>Demand variable </a:t>
                      </a:r>
                      <a:endParaRPr lang="en-US" sz="1200" b="1" dirty="0"/>
                    </a:p>
                  </a:txBody>
                  <a:tcPr/>
                </a:tc>
              </a:tr>
              <a:tr h="370840">
                <a:tc>
                  <a:txBody>
                    <a:bodyPr/>
                    <a:lstStyle/>
                    <a:p>
                      <a:r>
                        <a:rPr lang="en-US" sz="1200" b="1" dirty="0" smtClean="0"/>
                        <a:t>Material Transport Systems Engineering</a:t>
                      </a:r>
                      <a:endParaRPr lang="en-US" sz="1200" b="1" dirty="0"/>
                    </a:p>
                  </a:txBody>
                  <a:tcPr/>
                </a:tc>
                <a:tc>
                  <a:txBody>
                    <a:bodyPr/>
                    <a:lstStyle/>
                    <a:p>
                      <a:r>
                        <a:rPr lang="en-US" sz="1200" b="1" dirty="0" smtClean="0"/>
                        <a:t>Material handling systems selection and sizing</a:t>
                      </a:r>
                      <a:endParaRPr lang="en-US" sz="1200" b="1" dirty="0"/>
                    </a:p>
                  </a:txBody>
                  <a:tcPr/>
                </a:tc>
                <a:tc>
                  <a:txBody>
                    <a:bodyPr/>
                    <a:lstStyle/>
                    <a:p>
                      <a:r>
                        <a:rPr lang="en-US" sz="1200" b="1" dirty="0" smtClean="0"/>
                        <a:t>Calendar-clock Profile</a:t>
                      </a:r>
                      <a:endParaRPr lang="en-US" sz="1200" b="1" dirty="0"/>
                    </a:p>
                  </a:txBody>
                  <a:tcPr/>
                </a:tc>
                <a:tc>
                  <a:txBody>
                    <a:bodyPr/>
                    <a:lstStyle/>
                    <a:p>
                      <a:pPr>
                        <a:buFont typeface="Arial" pitchFamily="34" charset="0"/>
                        <a:buChar char="•"/>
                      </a:pPr>
                      <a:r>
                        <a:rPr lang="en-US" sz="1200" b="1" dirty="0" smtClean="0"/>
                        <a:t>Seasonality profile</a:t>
                      </a:r>
                    </a:p>
                    <a:p>
                      <a:pPr>
                        <a:buFont typeface="Arial" pitchFamily="34" charset="0"/>
                        <a:buChar char="•"/>
                      </a:pPr>
                      <a:r>
                        <a:rPr lang="en-US" sz="1200" b="1" dirty="0" smtClean="0"/>
                        <a:t>Daily activity profile</a:t>
                      </a:r>
                      <a:endParaRPr lang="en-US" sz="1200" b="1" dirty="0"/>
                    </a:p>
                  </a:txBody>
                  <a:tcPr/>
                </a:tc>
              </a:tr>
              <a:tr h="370840">
                <a:tc>
                  <a:txBody>
                    <a:bodyPr/>
                    <a:lstStyle/>
                    <a:p>
                      <a:r>
                        <a:rPr lang="en-US" sz="1200" b="1" dirty="0" smtClean="0"/>
                        <a:t>Warehouse layout and material flow</a:t>
                      </a:r>
                      <a:endParaRPr lang="en-US" sz="1200" b="1" dirty="0"/>
                    </a:p>
                  </a:txBody>
                  <a:tcPr/>
                </a:tc>
                <a:tc>
                  <a:txBody>
                    <a:bodyPr/>
                    <a:lstStyle/>
                    <a:p>
                      <a:pPr>
                        <a:buFont typeface="Arial" pitchFamily="34" charset="0"/>
                        <a:buChar char="•"/>
                      </a:pPr>
                      <a:r>
                        <a:rPr lang="en-US" sz="1200" b="1" dirty="0" smtClean="0"/>
                        <a:t>Overall warehouse flow design:</a:t>
                      </a:r>
                      <a:r>
                        <a:rPr lang="en-US" sz="1200" b="1" baseline="0" dirty="0" smtClean="0"/>
                        <a:t> U, S, I, or L</a:t>
                      </a:r>
                    </a:p>
                    <a:p>
                      <a:pPr>
                        <a:buFont typeface="Arial" pitchFamily="34" charset="0"/>
                        <a:buChar char="•"/>
                      </a:pPr>
                      <a:r>
                        <a:rPr lang="en-US" sz="1200" b="1" baseline="0" dirty="0" smtClean="0"/>
                        <a:t>Relative functional locations</a:t>
                      </a:r>
                    </a:p>
                    <a:p>
                      <a:pPr>
                        <a:buFont typeface="Arial" pitchFamily="34" charset="0"/>
                        <a:buChar char="•"/>
                      </a:pPr>
                      <a:r>
                        <a:rPr lang="en-US" sz="1200" b="1" baseline="0" dirty="0" smtClean="0"/>
                        <a:t>Building configuration</a:t>
                      </a:r>
                      <a:endParaRPr lang="en-US" sz="1200" b="1" dirty="0"/>
                    </a:p>
                  </a:txBody>
                  <a:tcPr/>
                </a:tc>
                <a:tc>
                  <a:txBody>
                    <a:bodyPr/>
                    <a:lstStyle/>
                    <a:p>
                      <a:r>
                        <a:rPr lang="en-US" sz="1200" b="1" dirty="0" smtClean="0"/>
                        <a:t>Activity relationship Profile</a:t>
                      </a:r>
                      <a:endParaRPr lang="en-US" sz="1200" b="1" dirty="0"/>
                    </a:p>
                  </a:txBody>
                  <a:tcPr/>
                </a:tc>
                <a:tc>
                  <a:txBody>
                    <a:bodyPr/>
                    <a:lstStyle/>
                    <a:p>
                      <a:r>
                        <a:rPr lang="en-US" sz="1200" b="1" dirty="0" smtClean="0"/>
                        <a:t>Activity</a:t>
                      </a:r>
                      <a:r>
                        <a:rPr lang="en-US" sz="1200" b="1" baseline="0" dirty="0" smtClean="0"/>
                        <a:t> relationship distribution</a:t>
                      </a:r>
                      <a:endParaRPr lang="en-US" sz="1200" b="1" dirty="0"/>
                    </a:p>
                  </a:txBody>
                  <a:tcPr/>
                </a:tc>
              </a:tr>
              <a:tr h="370840">
                <a:tc>
                  <a:txBody>
                    <a:bodyPr/>
                    <a:lstStyle/>
                    <a:p>
                      <a:r>
                        <a:rPr lang="en-US" sz="1200" b="1" dirty="0" smtClean="0"/>
                        <a:t>Warehouse Sizing</a:t>
                      </a:r>
                      <a:endParaRPr lang="en-US" sz="1200" b="1" dirty="0"/>
                    </a:p>
                  </a:txBody>
                  <a:tcPr/>
                </a:tc>
                <a:tc>
                  <a:txBody>
                    <a:bodyPr/>
                    <a:lstStyle/>
                    <a:p>
                      <a:r>
                        <a:rPr lang="en-US" sz="1200" b="1" dirty="0" smtClean="0"/>
                        <a:t>Overall warehouse space requirements</a:t>
                      </a:r>
                      <a:endParaRPr lang="en-US" sz="1200" b="1" dirty="0"/>
                    </a:p>
                  </a:txBody>
                  <a:tcPr/>
                </a:tc>
                <a:tc>
                  <a:txBody>
                    <a:bodyPr/>
                    <a:lstStyle/>
                    <a:p>
                      <a:r>
                        <a:rPr lang="en-US" sz="1200" b="1" dirty="0" smtClean="0"/>
                        <a:t>Inventory Profile</a:t>
                      </a:r>
                      <a:endParaRPr lang="en-US" sz="1200" b="1" dirty="0"/>
                    </a:p>
                  </a:txBody>
                  <a:tcPr/>
                </a:tc>
                <a:tc>
                  <a:txBody>
                    <a:bodyPr/>
                    <a:lstStyle/>
                    <a:p>
                      <a:pPr>
                        <a:buFont typeface="Arial" pitchFamily="34" charset="0"/>
                        <a:buChar char="•"/>
                      </a:pPr>
                      <a:r>
                        <a:rPr lang="en-US" sz="1200" b="1" dirty="0" smtClean="0"/>
                        <a:t>Item family inventory</a:t>
                      </a:r>
                      <a:r>
                        <a:rPr lang="en-US" sz="1200" b="1" baseline="0" dirty="0" smtClean="0"/>
                        <a:t> distribution</a:t>
                      </a:r>
                    </a:p>
                    <a:p>
                      <a:pPr>
                        <a:buFont typeface="Arial" pitchFamily="34" charset="0"/>
                        <a:buChar char="•"/>
                      </a:pPr>
                      <a:r>
                        <a:rPr lang="en-US" sz="1200" b="1" baseline="0" dirty="0" smtClean="0"/>
                        <a:t>Handling unit inventory distribution</a:t>
                      </a:r>
                      <a:endParaRPr lang="en-US" sz="1200" b="1" dirty="0"/>
                    </a:p>
                  </a:txBody>
                  <a:tcPr/>
                </a:tc>
              </a:tr>
              <a:tr h="370840">
                <a:tc>
                  <a:txBody>
                    <a:bodyPr/>
                    <a:lstStyle/>
                    <a:p>
                      <a:r>
                        <a:rPr lang="en-US" sz="1200" b="1" dirty="0" smtClean="0"/>
                        <a:t>Level of automation and staffing</a:t>
                      </a:r>
                      <a:endParaRPr lang="en-US" sz="1200" b="1" dirty="0"/>
                    </a:p>
                  </a:txBody>
                  <a:tcPr/>
                </a:tc>
                <a:tc>
                  <a:txBody>
                    <a:bodyPr/>
                    <a:lstStyle/>
                    <a:p>
                      <a:pPr>
                        <a:buFont typeface="Arial" pitchFamily="34" charset="0"/>
                        <a:buChar char="•"/>
                      </a:pPr>
                      <a:r>
                        <a:rPr lang="en-US" sz="1200" b="1" dirty="0" smtClean="0"/>
                        <a:t>Staffing requirements </a:t>
                      </a:r>
                    </a:p>
                    <a:p>
                      <a:pPr>
                        <a:buFont typeface="Arial" pitchFamily="34" charset="0"/>
                        <a:buChar char="•"/>
                      </a:pPr>
                      <a:r>
                        <a:rPr lang="en-US" sz="1200" b="1" dirty="0" smtClean="0"/>
                        <a:t>Capital-labor substitution</a:t>
                      </a:r>
                    </a:p>
                    <a:p>
                      <a:pPr>
                        <a:buFont typeface="Arial" pitchFamily="34" charset="0"/>
                        <a:buChar char="•"/>
                      </a:pPr>
                      <a:r>
                        <a:rPr lang="en-US" sz="1200" b="1" dirty="0" smtClean="0"/>
                        <a:t>Level of mechanization</a:t>
                      </a:r>
                      <a:endParaRPr lang="en-US" sz="1200" b="1" dirty="0"/>
                    </a:p>
                  </a:txBody>
                  <a:tcPr/>
                </a:tc>
                <a:tc>
                  <a:txBody>
                    <a:bodyPr/>
                    <a:lstStyle/>
                    <a:p>
                      <a:endParaRPr lang="en-US" sz="1200" b="1" dirty="0"/>
                    </a:p>
                  </a:txBody>
                  <a:tcPr/>
                </a:tc>
                <a:tc>
                  <a:txBody>
                    <a:bodyPr/>
                    <a:lstStyle/>
                    <a:p>
                      <a:endParaRPr lang="en-US" sz="1200" b="1" dirty="0"/>
                    </a:p>
                  </a:txBody>
                  <a:tcPr/>
                </a:tc>
              </a:tr>
            </a:tbl>
          </a:graphicData>
        </a:graphic>
      </p:graphicFrame>
    </p:spTree>
    <p:extLst>
      <p:ext uri="{BB962C8B-B14F-4D97-AF65-F5344CB8AC3E}">
        <p14:creationId xmlns:p14="http://schemas.microsoft.com/office/powerpoint/2010/main" val="980206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a:t>
            </a:r>
            <a:r>
              <a:rPr lang="en-US" smtClean="0"/>
              <a:t>a Profile</a:t>
            </a:r>
            <a:endParaRPr lang="en-US"/>
          </a:p>
        </p:txBody>
      </p:sp>
      <p:sp>
        <p:nvSpPr>
          <p:cNvPr id="3" name="Content Placeholder 2"/>
          <p:cNvSpPr>
            <a:spLocks noGrp="1"/>
          </p:cNvSpPr>
          <p:nvPr>
            <p:ph idx="1"/>
          </p:nvPr>
        </p:nvSpPr>
        <p:spPr/>
        <p:txBody>
          <a:bodyPr>
            <a:normAutofit fontScale="47500" lnSpcReduction="20000"/>
          </a:bodyPr>
          <a:lstStyle/>
          <a:p>
            <a:r>
              <a:rPr lang="en-US" b="1" dirty="0" smtClean="0"/>
              <a:t>Suggestions for getting started</a:t>
            </a:r>
          </a:p>
          <a:p>
            <a:r>
              <a:rPr lang="en-US" dirty="0" smtClean="0"/>
              <a:t>Prepare the data: Organize it. Perform consistency checks. Identify missing or inconsistent data and develop a plan for handling them (Fix? Ignore?). </a:t>
            </a:r>
          </a:p>
          <a:p>
            <a:r>
              <a:rPr lang="en-US" dirty="0" smtClean="0"/>
              <a:t>Profiling warehouse activity in the zones of interest to us: What are the most popular </a:t>
            </a:r>
            <a:r>
              <a:rPr lang="en-US" dirty="0" err="1" smtClean="0"/>
              <a:t>skus</a:t>
            </a:r>
            <a:r>
              <a:rPr lang="en-US" dirty="0" smtClean="0"/>
              <a:t>? What are the most popular vendors? How much space is devoted to each </a:t>
            </a:r>
            <a:r>
              <a:rPr lang="en-US" dirty="0" err="1" smtClean="0"/>
              <a:t>sku</a:t>
            </a:r>
            <a:r>
              <a:rPr lang="en-US" dirty="0" smtClean="0"/>
              <a:t> and to each vendor? What is the distribution of lines-per-order in Zones B and C? How many picks come from each zone? How many picks come from reserve locations and how many from active pick locations? Which </a:t>
            </a:r>
            <a:r>
              <a:rPr lang="en-US" dirty="0" err="1" smtClean="0"/>
              <a:t>sku's</a:t>
            </a:r>
            <a:r>
              <a:rPr lang="en-US" dirty="0" smtClean="0"/>
              <a:t> have reserve locations and in what zone? </a:t>
            </a:r>
          </a:p>
          <a:p>
            <a:r>
              <a:rPr lang="en-US" dirty="0" smtClean="0"/>
              <a:t>Prepare a visualization of which aisles are most visited. For more detail, prepare a visualization of which sections of shelf are most visited. </a:t>
            </a:r>
            <a:r>
              <a:rPr lang="en-US" dirty="0" smtClean="0">
                <a:hlinkClick r:id="rId2"/>
              </a:rPr>
              <a:t>Here</a:t>
            </a:r>
            <a:r>
              <a:rPr lang="en-US" dirty="0" smtClean="0"/>
              <a:t> is version 0.1 of a tool to generate such a visualization. (Note: It would be helpful and not hard for you to adapt this tool, make it more general, and provide more adequate documentation. Making this tool more generally useful could be a significant contribution even though it does not directly address the client's issues.) </a:t>
            </a:r>
          </a:p>
          <a:p>
            <a:r>
              <a:rPr lang="en-US" dirty="0" smtClean="0"/>
              <a:t>Has SPR chosen the correct </a:t>
            </a:r>
            <a:r>
              <a:rPr lang="en-US" dirty="0" err="1" smtClean="0"/>
              <a:t>skus</a:t>
            </a:r>
            <a:r>
              <a:rPr lang="en-US" dirty="0" smtClean="0"/>
              <a:t> to store in the fast-pick area and the correct amounts? Use a spreadsheet to check this via the fluid model. </a:t>
            </a:r>
          </a:p>
          <a:p>
            <a:r>
              <a:rPr lang="en-US" dirty="0" smtClean="0"/>
              <a:t>If a fast-pick area seems a promising idea, use </a:t>
            </a:r>
            <a:r>
              <a:rPr lang="en-US" dirty="0" smtClean="0">
                <a:hlinkClick r:id="rId3"/>
              </a:rPr>
              <a:t>commercial software</a:t>
            </a:r>
            <a:r>
              <a:rPr lang="en-US" dirty="0" smtClean="0"/>
              <a:t> to slot it and the reserve area. </a:t>
            </a:r>
          </a:p>
          <a:p>
            <a:r>
              <a:rPr lang="en-US" dirty="0" smtClean="0"/>
              <a:t>Finally, do not work only on slotting. This is a complicated issue at SPR. (It might be valid to conclude that a fast-pick area offers them too little benefit for the complexity of design and maintenance.) Do not lose sight of the big issue: How can pick-rates be increased?</a:t>
            </a:r>
            <a:endParaRPr lang="en-US" smtClean="0"/>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Profiling Motivations and Minefields</a:t>
            </a:r>
            <a:endParaRPr lang="en-US" b="1" dirty="0"/>
          </a:p>
        </p:txBody>
      </p:sp>
      <p:sp>
        <p:nvSpPr>
          <p:cNvPr id="4" name="Content Placeholder 3"/>
          <p:cNvSpPr>
            <a:spLocks noGrp="1"/>
          </p:cNvSpPr>
          <p:nvPr>
            <p:ph idx="1"/>
          </p:nvPr>
        </p:nvSpPr>
        <p:spPr/>
        <p:txBody>
          <a:bodyPr/>
          <a:lstStyle/>
          <a:p>
            <a:r>
              <a:rPr lang="en-US" dirty="0" smtClean="0"/>
              <a:t>Profiling Pays</a:t>
            </a:r>
          </a:p>
          <a:p>
            <a:r>
              <a:rPr lang="en-US" dirty="0" smtClean="0"/>
              <a:t>Drown in a shallow lake – “on average”</a:t>
            </a:r>
          </a:p>
          <a:p>
            <a:r>
              <a:rPr lang="en-US" dirty="0" smtClean="0"/>
              <a:t>Data stimulates creative thinking</a:t>
            </a:r>
          </a:p>
          <a:p>
            <a:r>
              <a:rPr lang="en-US" dirty="0" smtClean="0"/>
              <a:t>A picture is worth 1,000 words</a:t>
            </a:r>
          </a:p>
          <a:p>
            <a:r>
              <a:rPr lang="en-US" dirty="0" smtClean="0"/>
              <a:t>Paralysis by analysis</a:t>
            </a:r>
            <a:endParaRPr lang="en-US" dirty="0"/>
          </a:p>
        </p:txBody>
      </p:sp>
      <p:pic>
        <p:nvPicPr>
          <p:cNvPr id="11266" name="Picture 2" descr="http://tbn0.google.com/images?q=tbn:vbsP0fu5GiZS9M:http://docsouth.unc.edu/nc/uptodate/wilm053.jpg">
            <a:hlinkClick r:id="rId2"/>
          </p:cNvPr>
          <p:cNvPicPr>
            <a:picLocks noChangeAspect="1" noChangeArrowheads="1"/>
          </p:cNvPicPr>
          <p:nvPr/>
        </p:nvPicPr>
        <p:blipFill>
          <a:blip r:embed="rId3"/>
          <a:srcRect/>
          <a:stretch>
            <a:fillRect/>
          </a:stretch>
        </p:blipFill>
        <p:spPr bwMode="auto">
          <a:xfrm>
            <a:off x="5914136" y="4876800"/>
            <a:ext cx="3016123" cy="1781175"/>
          </a:xfrm>
          <a:prstGeom prst="rect">
            <a:avLst/>
          </a:prstGeom>
          <a:noFill/>
          <a:ln w="19050">
            <a:solidFill>
              <a:schemeClr val="accent1">
                <a:shade val="95000"/>
                <a:satMod val="105000"/>
              </a:schemeClr>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Profiling Facts</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pPr lvl="1">
              <a:buFont typeface="Arial" pitchFamily="34" charset="0"/>
              <a:buChar char="•"/>
            </a:pPr>
            <a:r>
              <a:rPr lang="en-US" sz="2200" dirty="0"/>
              <a:t>What is the business? Who are the customers? What are the service requirements? What special handling is required?</a:t>
            </a:r>
          </a:p>
          <a:p>
            <a:pPr lvl="1">
              <a:buFont typeface="Arial" pitchFamily="34" charset="0"/>
              <a:buChar char="•"/>
            </a:pPr>
            <a:r>
              <a:rPr lang="en-US" sz="2200" dirty="0"/>
              <a:t>The area of the warehouse and types of storage, material handling equipment</a:t>
            </a:r>
          </a:p>
          <a:p>
            <a:pPr lvl="1">
              <a:buFont typeface="Arial" pitchFamily="34" charset="0"/>
              <a:buChar char="•"/>
            </a:pPr>
            <a:r>
              <a:rPr lang="en-US" sz="2200" dirty="0"/>
              <a:t>Average number of SKUs in the warehouse</a:t>
            </a:r>
          </a:p>
          <a:p>
            <a:pPr lvl="1">
              <a:buFont typeface="Arial" pitchFamily="34" charset="0"/>
              <a:buChar char="•"/>
            </a:pPr>
            <a:r>
              <a:rPr lang="en-US" sz="2200" dirty="0"/>
              <a:t>Average number of pick-lines shipped per day</a:t>
            </a:r>
          </a:p>
          <a:p>
            <a:pPr lvl="1">
              <a:buFont typeface="Arial" pitchFamily="34" charset="0"/>
              <a:buChar char="•"/>
            </a:pPr>
            <a:r>
              <a:rPr lang="en-US" sz="2200" dirty="0"/>
              <a:t>Average number of units per pick-line</a:t>
            </a:r>
          </a:p>
          <a:p>
            <a:pPr lvl="1">
              <a:buFont typeface="Arial" pitchFamily="34" charset="0"/>
              <a:buChar char="•"/>
            </a:pPr>
            <a:r>
              <a:rPr lang="en-US" sz="2200" dirty="0"/>
              <a:t>Average number of customer orders shipped in a day</a:t>
            </a:r>
          </a:p>
          <a:p>
            <a:pPr lvl="1">
              <a:buFont typeface="Arial" pitchFamily="34" charset="0"/>
              <a:buChar char="•"/>
            </a:pPr>
            <a:r>
              <a:rPr lang="en-US" sz="2200" dirty="0"/>
              <a:t>Number of order-pickers and how many shifts devoted to pallet movement, to case-picking, and to broken case picking</a:t>
            </a:r>
          </a:p>
          <a:p>
            <a:pPr lvl="1">
              <a:buFont typeface="Arial" pitchFamily="34" charset="0"/>
              <a:buChar char="•"/>
            </a:pPr>
            <a:r>
              <a:rPr lang="en-US" sz="2200" dirty="0"/>
              <a:t>Average number of shipments received in a day</a:t>
            </a:r>
          </a:p>
          <a:p>
            <a:pPr lvl="1">
              <a:buFont typeface="Arial" pitchFamily="34" charset="0"/>
              <a:buChar char="•"/>
            </a:pPr>
            <a:r>
              <a:rPr lang="en-US" sz="2200" dirty="0"/>
              <a:t>Average rate of introduction of new SKUs</a:t>
            </a:r>
          </a:p>
          <a:p>
            <a:pPr lvl="1">
              <a:buFont typeface="Arial" pitchFamily="34" charset="0"/>
              <a:buChar char="•"/>
            </a:pPr>
            <a:r>
              <a:rPr lang="en-US" sz="2200" dirty="0" err="1" smtClean="0"/>
              <a:t>Seasonalities</a:t>
            </a:r>
            <a:endParaRPr lang="en-US" sz="2200" dirty="0"/>
          </a:p>
        </p:txBody>
      </p:sp>
    </p:spTree>
    <p:extLst>
      <p:ext uri="{BB962C8B-B14F-4D97-AF65-F5344CB8AC3E}">
        <p14:creationId xmlns:p14="http://schemas.microsoft.com/office/powerpoint/2010/main" val="334991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a:t>
            </a:r>
            <a:r>
              <a:rPr lang="en-US" dirty="0" err="1" smtClean="0"/>
              <a:t>sku</a:t>
            </a:r>
            <a:r>
              <a:rPr lang="en-US" dirty="0" smtClean="0"/>
              <a:t> information to gather</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a:t>Useful information to gather about each </a:t>
            </a:r>
            <a:r>
              <a:rPr lang="en-US" sz="2600" dirty="0" err="1" smtClean="0"/>
              <a:t>sku</a:t>
            </a:r>
            <a:endParaRPr lang="en-US" sz="2600" dirty="0"/>
          </a:p>
          <a:p>
            <a:pPr marL="800100" lvl="1" indent="-342900">
              <a:buFont typeface="Arial" pitchFamily="34" charset="0"/>
              <a:buChar char="•"/>
            </a:pPr>
            <a:r>
              <a:rPr lang="en-US" sz="2600" dirty="0"/>
              <a:t>A Unique ID</a:t>
            </a:r>
          </a:p>
          <a:p>
            <a:pPr marL="800100" lvl="1" indent="-342900">
              <a:buFont typeface="Arial" pitchFamily="34" charset="0"/>
              <a:buChar char="•"/>
            </a:pPr>
            <a:r>
              <a:rPr lang="en-US" sz="2600" dirty="0"/>
              <a:t>A brief text description</a:t>
            </a:r>
          </a:p>
          <a:p>
            <a:pPr marL="800100" lvl="1" indent="-342900">
              <a:buFont typeface="Arial" pitchFamily="34" charset="0"/>
              <a:buChar char="•"/>
            </a:pPr>
            <a:r>
              <a:rPr lang="en-US" sz="2600" dirty="0"/>
              <a:t>Which product family the </a:t>
            </a:r>
            <a:r>
              <a:rPr lang="en-US" sz="2600" dirty="0" err="1" smtClean="0"/>
              <a:t>skuis</a:t>
            </a:r>
            <a:r>
              <a:rPr lang="en-US" sz="2600" dirty="0" smtClean="0"/>
              <a:t> </a:t>
            </a:r>
            <a:r>
              <a:rPr lang="en-US" sz="2600" dirty="0"/>
              <a:t>assigned to</a:t>
            </a:r>
          </a:p>
          <a:p>
            <a:pPr marL="800100" lvl="1" indent="-342900">
              <a:buFont typeface="Arial" pitchFamily="34" charset="0"/>
              <a:buChar char="•"/>
            </a:pPr>
            <a:r>
              <a:rPr lang="en-US" sz="2600" dirty="0"/>
              <a:t>Addresses of storage locations within the warehouse</a:t>
            </a:r>
          </a:p>
          <a:p>
            <a:pPr marL="800100" lvl="1" indent="-342900">
              <a:buFont typeface="Arial" pitchFamily="34" charset="0"/>
              <a:buChar char="•"/>
            </a:pPr>
            <a:r>
              <a:rPr lang="en-US" sz="2600" dirty="0"/>
              <a:t>For each location the </a:t>
            </a:r>
            <a:r>
              <a:rPr lang="en-US" sz="2600" dirty="0" err="1" smtClean="0"/>
              <a:t>skuis</a:t>
            </a:r>
            <a:r>
              <a:rPr lang="en-US" sz="2600" dirty="0" smtClean="0"/>
              <a:t> </a:t>
            </a:r>
            <a:r>
              <a:rPr lang="en-US" sz="2600" dirty="0"/>
              <a:t>stored:</a:t>
            </a:r>
          </a:p>
          <a:p>
            <a:pPr marL="1257300" lvl="2" indent="-342900"/>
            <a:r>
              <a:rPr lang="en-US" sz="2600" dirty="0"/>
              <a:t>Scale of the storage unit (i.e. pallet or case)</a:t>
            </a:r>
          </a:p>
          <a:p>
            <a:pPr marL="1257300" lvl="2" indent="-342900"/>
            <a:r>
              <a:rPr lang="en-US" sz="2600" dirty="0"/>
              <a:t>Dimensions of the storage unit</a:t>
            </a:r>
          </a:p>
          <a:p>
            <a:pPr marL="1257300" lvl="2" indent="-342900"/>
            <a:r>
              <a:rPr lang="en-US" sz="2600" dirty="0"/>
              <a:t>Scale of the selling unit (i.e. cases or pieces)</a:t>
            </a:r>
          </a:p>
          <a:p>
            <a:pPr marL="1257300" lvl="2" indent="-342900"/>
            <a:r>
              <a:rPr lang="en-US" sz="2600" dirty="0"/>
              <a:t>Number of selling units per storage unit</a:t>
            </a:r>
          </a:p>
          <a:p>
            <a:pPr marL="800100" lvl="1" indent="-342900">
              <a:buFont typeface="Arial" pitchFamily="34" charset="0"/>
              <a:buChar char="•"/>
            </a:pPr>
            <a:r>
              <a:rPr lang="en-US" sz="2600" dirty="0"/>
              <a:t>Date introduced</a:t>
            </a:r>
          </a:p>
          <a:p>
            <a:pPr marL="800100" lvl="1" indent="-342900">
              <a:buFont typeface="Arial" pitchFamily="34" charset="0"/>
              <a:buChar char="•"/>
            </a:pPr>
            <a:r>
              <a:rPr lang="en-US" sz="2600" dirty="0"/>
              <a:t>Maximum inventory levels by month or week</a:t>
            </a:r>
          </a:p>
          <a:p>
            <a:endParaRPr lang="en-US" dirty="0"/>
          </a:p>
        </p:txBody>
      </p:sp>
    </p:spTree>
    <p:extLst>
      <p:ext uri="{BB962C8B-B14F-4D97-AF65-F5344CB8AC3E}">
        <p14:creationId xmlns:p14="http://schemas.microsoft.com/office/powerpoint/2010/main" val="3331307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SKU Data</a:t>
            </a:r>
            <a:endParaRPr lang="en-US" dirty="0"/>
          </a:p>
        </p:txBody>
      </p:sp>
      <p:sp>
        <p:nvSpPr>
          <p:cNvPr id="3" name="Content Placeholder 2"/>
          <p:cNvSpPr>
            <a:spLocks noGrp="1"/>
          </p:cNvSpPr>
          <p:nvPr>
            <p:ph idx="1"/>
          </p:nvPr>
        </p:nvSpPr>
        <p:spPr>
          <a:xfrm>
            <a:off x="457200" y="1295400"/>
            <a:ext cx="8229600" cy="914399"/>
          </a:xfrm>
        </p:spPr>
        <p:txBody>
          <a:bodyPr>
            <a:normAutofit/>
          </a:bodyPr>
          <a:lstStyle/>
          <a:p>
            <a:pPr marL="0" indent="0" algn="ctr">
              <a:buNone/>
            </a:pPr>
            <a:r>
              <a:rPr lang="en-US" sz="2400" dirty="0"/>
              <a:t>It is important to understand the different types of storage units and selling units within a warehouse</a:t>
            </a:r>
            <a:r>
              <a:rPr lang="en-US" sz="2400" dirty="0" smtClean="0"/>
              <a:t>.</a:t>
            </a:r>
            <a:endParaRPr lang="en-US" sz="2400" dirty="0"/>
          </a:p>
        </p:txBody>
      </p:sp>
      <p:sp>
        <p:nvSpPr>
          <p:cNvPr id="4" name="Rectangle 3"/>
          <p:cNvSpPr/>
          <p:nvPr/>
        </p:nvSpPr>
        <p:spPr>
          <a:xfrm>
            <a:off x="457200" y="2089696"/>
            <a:ext cx="8229600" cy="4539704"/>
          </a:xfrm>
          <a:prstGeom prst="rect">
            <a:avLst/>
          </a:prstGeom>
        </p:spPr>
        <p:txBody>
          <a:bodyPr wrap="square">
            <a:spAutoFit/>
          </a:bodyPr>
          <a:lstStyle/>
          <a:p>
            <a:r>
              <a:rPr lang="en-US" sz="1700" dirty="0"/>
              <a:t>Example:</a:t>
            </a:r>
          </a:p>
          <a:p>
            <a:r>
              <a:rPr lang="en-US" sz="1700" dirty="0"/>
              <a:t>“Case” is often referred to by other names such as “carton” or “box”. Depending on its use, it can have substantially different meanings for a warehouse.</a:t>
            </a:r>
          </a:p>
          <a:p>
            <a:endParaRPr lang="en-US" sz="1700" dirty="0"/>
          </a:p>
          <a:p>
            <a:r>
              <a:rPr lang="en-US" sz="1700" dirty="0"/>
              <a:t>A vendor may ship a case that contains several inner packs each of which contains several boxes, each of which contains pieces.</a:t>
            </a:r>
          </a:p>
          <a:p>
            <a:endParaRPr lang="en-US" sz="1700" dirty="0"/>
          </a:p>
          <a:p>
            <a:r>
              <a:rPr lang="en-US" sz="1700" dirty="0"/>
              <a:t>Take a ballpoint pen …</a:t>
            </a:r>
          </a:p>
          <a:p>
            <a:r>
              <a:rPr lang="en-US" sz="1700" dirty="0"/>
              <a:t>The manufacturer may supply the product 12 pieces to a box, 12 boxes to an inner pack (stored in a thin carton container), and 4 inner packs to a case for a grand total of 576 pens in the vendor’s case or shipping unit.</a:t>
            </a:r>
          </a:p>
          <a:p>
            <a:endParaRPr lang="en-US" sz="1700" dirty="0"/>
          </a:p>
          <a:p>
            <a:r>
              <a:rPr lang="en-US" sz="1700" dirty="0"/>
              <a:t>Thus, understanding how the packing data is stored within the database is critical to successful warehouse operations. If the customer is required to purchase boxes, the selling unit may be listed as “12” or “box”. Now suppose the database records a customer purchase of 12 which appears on the order-picker’s ticket. Knowing if 12 means each or boxes is critical to picking the correct quantity and providing an accurate customer order.</a:t>
            </a:r>
            <a:endParaRPr lang="en-US" sz="1700" dirty="0"/>
          </a:p>
        </p:txBody>
      </p:sp>
    </p:spTree>
    <p:extLst>
      <p:ext uri="{BB962C8B-B14F-4D97-AF65-F5344CB8AC3E}">
        <p14:creationId xmlns:p14="http://schemas.microsoft.com/office/powerpoint/2010/main" val="72527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Warehouse Design Considerations</a:t>
            </a:r>
            <a:endParaRPr lang="en-US" dirty="0"/>
          </a:p>
        </p:txBody>
      </p:sp>
      <p:sp>
        <p:nvSpPr>
          <p:cNvPr id="3" name="Content Placeholder 2"/>
          <p:cNvSpPr>
            <a:spLocks noGrp="1"/>
          </p:cNvSpPr>
          <p:nvPr>
            <p:ph idx="1"/>
          </p:nvPr>
        </p:nvSpPr>
        <p:spPr/>
        <p:txBody>
          <a:bodyPr/>
          <a:lstStyle/>
          <a:p>
            <a:r>
              <a:rPr lang="en-US" dirty="0"/>
              <a:t>General considerations</a:t>
            </a:r>
          </a:p>
          <a:p>
            <a:pPr lvl="1"/>
            <a:r>
              <a:rPr lang="en-US" dirty="0"/>
              <a:t>Quantity and character of goods must be known—product profiling</a:t>
            </a:r>
          </a:p>
          <a:p>
            <a:pPr lvl="1"/>
            <a:r>
              <a:rPr lang="en-US" dirty="0"/>
              <a:t>Know the purpose to be served</a:t>
            </a:r>
          </a:p>
          <a:p>
            <a:pPr lvl="2"/>
            <a:r>
              <a:rPr lang="en-US" dirty="0"/>
              <a:t>Storage</a:t>
            </a:r>
          </a:p>
          <a:p>
            <a:pPr lvl="2"/>
            <a:r>
              <a:rPr lang="en-US" dirty="0"/>
              <a:t>Distribution</a:t>
            </a:r>
          </a:p>
          <a:p>
            <a:pPr lvl="2"/>
            <a:r>
              <a:rPr lang="en-US" dirty="0" smtClean="0"/>
              <a:t>Cross-docking</a:t>
            </a:r>
            <a:endParaRPr lang="en-US" dirty="0"/>
          </a:p>
        </p:txBody>
      </p:sp>
    </p:spTree>
    <p:extLst>
      <p:ext uri="{BB962C8B-B14F-4D97-AF65-F5344CB8AC3E}">
        <p14:creationId xmlns:p14="http://schemas.microsoft.com/office/powerpoint/2010/main" val="1706428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Warehouse Design Considerations</a:t>
            </a:r>
            <a:endParaRPr lang="en-US" dirty="0"/>
          </a:p>
        </p:txBody>
      </p:sp>
      <p:sp>
        <p:nvSpPr>
          <p:cNvPr id="3" name="Content Placeholder 2"/>
          <p:cNvSpPr>
            <a:spLocks noGrp="1"/>
          </p:cNvSpPr>
          <p:nvPr>
            <p:ph idx="1"/>
          </p:nvPr>
        </p:nvSpPr>
        <p:spPr/>
        <p:txBody>
          <a:bodyPr>
            <a:normAutofit fontScale="92500"/>
          </a:bodyPr>
          <a:lstStyle/>
          <a:p>
            <a:r>
              <a:rPr lang="en-US" dirty="0"/>
              <a:t>Trade-offs</a:t>
            </a:r>
          </a:p>
          <a:p>
            <a:pPr lvl="1"/>
            <a:r>
              <a:rPr lang="en-US" dirty="0"/>
              <a:t>Fixed versus variable slot locations for merchandise</a:t>
            </a:r>
          </a:p>
          <a:p>
            <a:pPr lvl="1"/>
            <a:r>
              <a:rPr lang="en-US" dirty="0"/>
              <a:t>Build out (horizontal) versus build up (vertical)</a:t>
            </a:r>
          </a:p>
          <a:p>
            <a:pPr lvl="1"/>
            <a:r>
              <a:rPr lang="en-US" dirty="0"/>
              <a:t>Order-picking versus stock-replenishing functions</a:t>
            </a:r>
          </a:p>
          <a:p>
            <a:pPr lvl="1"/>
            <a:r>
              <a:rPr lang="en-US" dirty="0"/>
              <a:t>Two-dock versus single-dock layout</a:t>
            </a:r>
          </a:p>
          <a:p>
            <a:pPr lvl="1"/>
            <a:r>
              <a:rPr lang="en-US" dirty="0"/>
              <a:t>Conventional, narrow, or very narrow aisles</a:t>
            </a:r>
          </a:p>
          <a:p>
            <a:pPr lvl="1"/>
            <a:r>
              <a:rPr lang="en-US" dirty="0"/>
              <a:t>Paperless warehousing vs. traditional paper-oriented warehousing operations</a:t>
            </a:r>
          </a:p>
          <a:p>
            <a:pPr lvl="1"/>
            <a:r>
              <a:rPr lang="en-US" dirty="0"/>
              <a:t>Other space </a:t>
            </a:r>
            <a:r>
              <a:rPr lang="en-US" dirty="0" smtClean="0"/>
              <a:t>needs</a:t>
            </a:r>
            <a:endParaRPr lang="en-US" dirty="0"/>
          </a:p>
        </p:txBody>
      </p:sp>
    </p:spTree>
    <p:extLst>
      <p:ext uri="{BB962C8B-B14F-4D97-AF65-F5344CB8AC3E}">
        <p14:creationId xmlns:p14="http://schemas.microsoft.com/office/powerpoint/2010/main" val="1951383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Warehouses</a:t>
            </a:r>
            <a:endParaRPr lang="en-US" dirty="0"/>
          </a:p>
        </p:txBody>
      </p:sp>
      <p:sp>
        <p:nvSpPr>
          <p:cNvPr id="3" name="Content Placeholder 2"/>
          <p:cNvSpPr>
            <a:spLocks noGrp="1"/>
          </p:cNvSpPr>
          <p:nvPr>
            <p:ph idx="1"/>
          </p:nvPr>
        </p:nvSpPr>
        <p:spPr/>
        <p:txBody>
          <a:bodyPr>
            <a:normAutofit fontScale="70000" lnSpcReduction="20000"/>
          </a:bodyPr>
          <a:lstStyle/>
          <a:p>
            <a:pPr marL="548640" indent="-411480" fontAlgn="auto">
              <a:spcAft>
                <a:spcPts val="0"/>
              </a:spcAft>
              <a:buClr>
                <a:schemeClr val="tx1">
                  <a:shade val="95000"/>
                </a:schemeClr>
              </a:buClr>
              <a:buFont typeface="Wingdings 2"/>
              <a:buChar char=""/>
              <a:defRPr/>
            </a:pPr>
            <a:r>
              <a:rPr lang="en-US" sz="3600" dirty="0"/>
              <a:t>Public warehouses </a:t>
            </a:r>
          </a:p>
          <a:p>
            <a:pPr marL="868680" lvl="1" indent="-283464" fontAlgn="auto">
              <a:spcAft>
                <a:spcPts val="0"/>
              </a:spcAft>
              <a:buFont typeface="Wingdings 2"/>
              <a:buChar char=""/>
              <a:defRPr/>
            </a:pPr>
            <a:r>
              <a:rPr lang="en-US" dirty="0"/>
              <a:t>Serve all legitimate users</a:t>
            </a:r>
          </a:p>
          <a:p>
            <a:pPr marL="868680" lvl="1" indent="-283464" fontAlgn="auto">
              <a:spcAft>
                <a:spcPts val="0"/>
              </a:spcAft>
              <a:buFont typeface="Wingdings 2"/>
              <a:buChar char=""/>
              <a:defRPr/>
            </a:pPr>
            <a:r>
              <a:rPr lang="en-US" dirty="0"/>
              <a:t>Require no capital investment on the user’s part</a:t>
            </a:r>
          </a:p>
          <a:p>
            <a:pPr marL="868680" lvl="1" indent="-283464" fontAlgn="auto">
              <a:spcAft>
                <a:spcPts val="0"/>
              </a:spcAft>
              <a:buFont typeface="Wingdings 2"/>
              <a:buChar char=""/>
              <a:defRPr/>
            </a:pPr>
            <a:r>
              <a:rPr lang="en-US" dirty="0"/>
              <a:t>Allows users to rent space as needed</a:t>
            </a:r>
          </a:p>
          <a:p>
            <a:pPr marL="868680" lvl="1" indent="-283464" fontAlgn="auto">
              <a:spcAft>
                <a:spcPts val="0"/>
              </a:spcAft>
              <a:buFont typeface="Wingdings 2"/>
              <a:buChar char=""/>
              <a:defRPr/>
            </a:pPr>
            <a:r>
              <a:rPr lang="en-US" dirty="0"/>
              <a:t>Can be rented on a month-to-month basis</a:t>
            </a:r>
          </a:p>
          <a:p>
            <a:pPr marL="868680" lvl="1" indent="-283464" fontAlgn="auto">
              <a:spcAft>
                <a:spcPts val="0"/>
              </a:spcAft>
              <a:buFont typeface="Wingdings 2"/>
              <a:buChar char=""/>
              <a:defRPr/>
            </a:pPr>
            <a:r>
              <a:rPr lang="en-US" dirty="0"/>
              <a:t>Offers more locational flexibility</a:t>
            </a:r>
          </a:p>
          <a:p>
            <a:pPr marL="868680" lvl="1" indent="-283464" fontAlgn="auto">
              <a:spcAft>
                <a:spcPts val="0"/>
              </a:spcAft>
              <a:buFont typeface="Wingdings 2"/>
              <a:buChar char=""/>
              <a:defRPr/>
            </a:pPr>
            <a:r>
              <a:rPr lang="en-US" dirty="0"/>
              <a:t>May provide specialized services</a:t>
            </a:r>
          </a:p>
          <a:p>
            <a:pPr marL="868680" lvl="1" indent="-283464">
              <a:buNone/>
              <a:defRPr/>
            </a:pPr>
            <a:endParaRPr lang="en-US" sz="1500" dirty="0"/>
          </a:p>
          <a:p>
            <a:pPr marL="548640" indent="-411480" fontAlgn="auto">
              <a:spcAft>
                <a:spcPts val="0"/>
              </a:spcAft>
              <a:buClr>
                <a:schemeClr val="tx1">
                  <a:shade val="95000"/>
                </a:schemeClr>
              </a:buClr>
              <a:buFont typeface="Wingdings 2"/>
              <a:buChar char=""/>
              <a:defRPr/>
            </a:pPr>
            <a:r>
              <a:rPr lang="en-US" sz="3600" dirty="0"/>
              <a:t>Potential drawback of public warehouses</a:t>
            </a:r>
          </a:p>
          <a:p>
            <a:pPr marL="868680" lvl="1" indent="-283464" fontAlgn="auto">
              <a:spcAft>
                <a:spcPts val="0"/>
              </a:spcAft>
              <a:buFont typeface="Wingdings 2"/>
              <a:buChar char=""/>
              <a:defRPr/>
            </a:pPr>
            <a:r>
              <a:rPr lang="en-US" dirty="0"/>
              <a:t>Lack of control by the user</a:t>
            </a:r>
          </a:p>
          <a:p>
            <a:pPr marL="868680" lvl="1" indent="-283464">
              <a:buNone/>
              <a:defRPr/>
            </a:pPr>
            <a:endParaRPr lang="en-US" sz="1700" dirty="0"/>
          </a:p>
          <a:p>
            <a:pPr marL="548640" indent="-411480" fontAlgn="auto">
              <a:spcAft>
                <a:spcPts val="0"/>
              </a:spcAft>
              <a:buClr>
                <a:schemeClr val="tx1">
                  <a:shade val="95000"/>
                </a:schemeClr>
              </a:buClr>
              <a:buFont typeface="Wingdings 2"/>
              <a:buChar char=""/>
              <a:defRPr/>
            </a:pPr>
            <a:r>
              <a:rPr lang="en-US" sz="3600" dirty="0"/>
              <a:t>Warehousing labor safety practices monitored by Occupational Safety and Health Administration (OSHA)</a:t>
            </a:r>
          </a:p>
          <a:p>
            <a:endParaRPr lang="en-US" dirty="0"/>
          </a:p>
        </p:txBody>
      </p:sp>
    </p:spTree>
    <p:extLst>
      <p:ext uri="{BB962C8B-B14F-4D97-AF65-F5344CB8AC3E}">
        <p14:creationId xmlns:p14="http://schemas.microsoft.com/office/powerpoint/2010/main" val="938281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TotalTime>
  <Words>1655</Words>
  <Application>Microsoft Office PowerPoint</Application>
  <PresentationFormat>On-screen Show (4:3)</PresentationFormat>
  <Paragraphs>368</Paragraphs>
  <Slides>29</Slides>
  <Notes>0</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29</vt:i4>
      </vt:variant>
    </vt:vector>
  </HeadingPairs>
  <TitlesOfParts>
    <vt:vector size="35" baseType="lpstr">
      <vt:lpstr>Office Theme</vt:lpstr>
      <vt:lpstr>1_Office Theme</vt:lpstr>
      <vt:lpstr>2_Office Theme</vt:lpstr>
      <vt:lpstr>3_Office Theme</vt:lpstr>
      <vt:lpstr>4_Office Theme</vt:lpstr>
      <vt:lpstr>Microsoft Office Excel Chart</vt:lpstr>
      <vt:lpstr>Warehouse Profiling</vt:lpstr>
      <vt:lpstr>Activity Profiling</vt:lpstr>
      <vt:lpstr>Profiling Motivations and Minefields</vt:lpstr>
      <vt:lpstr>Key Profiling Facts</vt:lpstr>
      <vt:lpstr>Useful sku information to gather</vt:lpstr>
      <vt:lpstr>SKU Data</vt:lpstr>
      <vt:lpstr>Warehouse Design Considerations</vt:lpstr>
      <vt:lpstr>Warehouse Design Considerations</vt:lpstr>
      <vt:lpstr>Public Warehouses</vt:lpstr>
      <vt:lpstr>Private Warehouses</vt:lpstr>
      <vt:lpstr>Warehouse Design Issues and related Profiles</vt:lpstr>
      <vt:lpstr>Customer Order Profiling</vt:lpstr>
      <vt:lpstr>Order Mix Distributions</vt:lpstr>
      <vt:lpstr>Family Mix Distribution</vt:lpstr>
      <vt:lpstr>Full/Partial Pallet Mix</vt:lpstr>
      <vt:lpstr>Full/Broken Case Mix</vt:lpstr>
      <vt:lpstr>Pallet Order Increment</vt:lpstr>
      <vt:lpstr>Line Per Order Distribution</vt:lpstr>
      <vt:lpstr>Lines and Cube per Order Distribution</vt:lpstr>
      <vt:lpstr>Item Activity Profiling</vt:lpstr>
      <vt:lpstr>Popularity Distribution</vt:lpstr>
      <vt:lpstr>Popularity Cube Movement</vt:lpstr>
      <vt:lpstr>Item Family Inventory</vt:lpstr>
      <vt:lpstr>Inventory Profile</vt:lpstr>
      <vt:lpstr>Calendar – Clock Profile</vt:lpstr>
      <vt:lpstr>Seasonality Distribution</vt:lpstr>
      <vt:lpstr>Other Profiles</vt:lpstr>
      <vt:lpstr>Warehouse Design Issues and related Profiles</vt:lpstr>
      <vt:lpstr>Preparing a Profile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Warehouse Management</dc:title>
  <dc:creator>Allan, Kim</dc:creator>
  <cp:lastModifiedBy>Kim Allan</cp:lastModifiedBy>
  <cp:revision>11</cp:revision>
  <cp:lastPrinted>2012-04-23T17:37:49Z</cp:lastPrinted>
  <dcterms:created xsi:type="dcterms:W3CDTF">2007-10-20T17:53:40Z</dcterms:created>
  <dcterms:modified xsi:type="dcterms:W3CDTF">2012-04-23T19:20:10Z</dcterms:modified>
</cp:coreProperties>
</file>