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71" r:id="rId3"/>
    <p:sldId id="260" r:id="rId4"/>
    <p:sldId id="261" r:id="rId5"/>
    <p:sldId id="262" r:id="rId6"/>
    <p:sldId id="265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F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Warehouse Function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3"/>
            <c:bubble3D val="0"/>
            <c:spPr>
              <a:solidFill>
                <a:srgbClr val="00B05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Sheet1!$A$2:$A$5</c:f>
              <c:strCache>
                <c:ptCount val="4"/>
                <c:pt idx="0">
                  <c:v>Shipping</c:v>
                </c:pt>
                <c:pt idx="1">
                  <c:v>Receiving</c:v>
                </c:pt>
                <c:pt idx="2">
                  <c:v>Storage</c:v>
                </c:pt>
                <c:pt idx="3">
                  <c:v>Picking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0.15</c:v>
                </c:pt>
                <c:pt idx="1">
                  <c:v>0.15</c:v>
                </c:pt>
                <c:pt idx="2">
                  <c:v>0.2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Picking Time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Picking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 w="55000" cap="flat" cmpd="thickThin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 w="55000" cap="flat" cmpd="thickThin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4">
                      <a:shade val="15000"/>
                      <a:satMod val="180000"/>
                    </a:schemeClr>
                  </a:gs>
                  <a:gs pos="50000">
                    <a:schemeClr val="accent4">
                      <a:shade val="45000"/>
                      <a:satMod val="170000"/>
                    </a:schemeClr>
                  </a:gs>
                  <a:gs pos="70000">
                    <a:schemeClr val="accent4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4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4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cat>
            <c:strRef>
              <c:f>Sheet1!$A$2:$A$5</c:f>
              <c:strCache>
                <c:ptCount val="4"/>
                <c:pt idx="0">
                  <c:v>Travelling</c:v>
                </c:pt>
                <c:pt idx="1">
                  <c:v>Searching</c:v>
                </c:pt>
                <c:pt idx="2">
                  <c:v>Extracting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0.15</c:v>
                </c:pt>
                <c:pt idx="2">
                  <c:v>0.1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924032"/>
        <c:axId val="140925568"/>
      </c:barChart>
      <c:catAx>
        <c:axId val="140924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40925568"/>
        <c:crosses val="autoZero"/>
        <c:auto val="1"/>
        <c:lblAlgn val="ctr"/>
        <c:lblOffset val="100"/>
        <c:noMultiLvlLbl val="0"/>
      </c:catAx>
      <c:valAx>
        <c:axId val="1409255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0924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4D2A40C-1983-4240-A7A1-31CBD681FAAA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41A4A74-C3E3-4009-962E-4346105A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48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4/23/2012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4/23/2012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4/23/2012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81000" y="1295400"/>
            <a:ext cx="830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hdcom.com/stockpicklg.jpeg&amp;imgrefurl=http://www.hdcom.com/order.html&amp;usg=__0vHJHYDfVToTlz_Ib8wraj94ugQ=&amp;h=287&amp;w=216&amp;sz=25&amp;hl=en&amp;start=4&amp;tbnid=HU1AWs7pF3GFjM:&amp;tbnh=115&amp;tbnw=87&amp;prev=/images?q=order+picking&amp;gbv=2&amp;hl=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Order Picking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 Warehouse management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of Order Pickers Time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763000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590800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Work Element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Method</a:t>
                      </a:r>
                      <a:r>
                        <a:rPr lang="en-US" sz="1400" baseline="0" dirty="0" smtClean="0"/>
                        <a:t> Elimination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Technology/Function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Traveling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Bring pick</a:t>
                      </a:r>
                      <a:r>
                        <a:rPr lang="en-US" sz="1400" baseline="0" dirty="0" smtClean="0"/>
                        <a:t> loc to picker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Stock to picker system; ASRS/</a:t>
                      </a:r>
                      <a:r>
                        <a:rPr lang="en-US" sz="1400" baseline="0" dirty="0" smtClean="0"/>
                        <a:t> Carousel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Documenting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Auto</a:t>
                      </a:r>
                      <a:r>
                        <a:rPr lang="en-US" sz="1400" baseline="0" dirty="0" smtClean="0"/>
                        <a:t> info flow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Computer aided picking/ light aided</a:t>
                      </a:r>
                      <a:r>
                        <a:rPr lang="en-US" sz="1400" baseline="0" dirty="0" smtClean="0"/>
                        <a:t> pick/RF Terminals/Headsets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Reaching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Present items at waist</a:t>
                      </a:r>
                      <a:r>
                        <a:rPr lang="en-US" sz="1400" baseline="0" dirty="0" smtClean="0"/>
                        <a:t> level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Carousel/ASRS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Searching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Illuminate pick locs, bring pick loc to picker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Stock to picker systems/Pick</a:t>
                      </a:r>
                      <a:r>
                        <a:rPr lang="en-US" sz="1400" baseline="0" dirty="0" smtClean="0"/>
                        <a:t> to light/ASRS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Extracting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Automated dispensing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Auto</a:t>
                      </a:r>
                      <a:r>
                        <a:rPr lang="en-US" sz="1400" baseline="0" dirty="0" smtClean="0"/>
                        <a:t> item pickers/robotics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Weigh counting/prepackage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Scales on pick vehicles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Restocking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Auto look-ahead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Min-max triggers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Excessive Socializing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 operators to dedicated zones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Idling/waiting for work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Dynamic zone</a:t>
                      </a:r>
                      <a:r>
                        <a:rPr lang="en-US" sz="1400" baseline="0" dirty="0" smtClean="0"/>
                        <a:t> sizing/perpetual to-do lists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Work Elements	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the number of orders picked by an order picker during a pick tour.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 Order Batching</a:t>
            </a:r>
            <a:endParaRPr lang="en-US" dirty="0"/>
          </a:p>
        </p:txBody>
      </p:sp>
      <p:pic>
        <p:nvPicPr>
          <p:cNvPr id="2050" name="Picture 2" descr="http://www.dha-software.com/images/woman-T2-w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267200"/>
            <a:ext cx="2162175" cy="2124075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is Aisle Sig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39216" y="3352800"/>
            <a:ext cx="4267200" cy="3200400"/>
          </a:xfrm>
          <a:ln w="38100">
            <a:solidFill>
              <a:schemeClr val="accent1">
                <a:shade val="50000"/>
              </a:schemeClr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Picking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600200"/>
          <a:ext cx="4114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Pro’s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Travel time</a:t>
                      </a:r>
                      <a:r>
                        <a:rPr lang="en-US" baseline="0" dirty="0" smtClean="0"/>
                        <a:t> is reduced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Operators</a:t>
                      </a:r>
                      <a:r>
                        <a:rPr lang="en-US" baseline="0" dirty="0" smtClean="0"/>
                        <a:t> familiarity with material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Congestion is minimized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Zone accountability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Minimizes socializing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Item Determine:</a:t>
            </a:r>
          </a:p>
          <a:p>
            <a:pPr lvl="1"/>
            <a:r>
              <a:rPr lang="en-US" dirty="0" smtClean="0"/>
              <a:t>Appropriate storage mode</a:t>
            </a:r>
          </a:p>
          <a:p>
            <a:pPr lvl="1"/>
            <a:r>
              <a:rPr lang="en-US" dirty="0" smtClean="0"/>
              <a:t>Appropriate allocation of space</a:t>
            </a:r>
          </a:p>
          <a:p>
            <a:pPr lvl="1"/>
            <a:r>
              <a:rPr lang="en-US" dirty="0" smtClean="0"/>
              <a:t>Appropriate storage location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 Slotting Optimization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47244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Slotting impacts all of the KPI’s:  productivity, shipping accuracy, inventory accuracy, dock-to-stock time, warehouse order cycle time, and storage density,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4578" name="Picture 2" descr="WM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133600"/>
            <a:ext cx="2286000" cy="1722122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Conduct a warehouse operations audit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Populate the slotting database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Compute slotting statistics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Construct the warehouse profile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Assign items to item families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Assign item activity families to storage mode families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Map the warehouse locations within each storage mode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Based on pick density, assign items to mode activity zones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Specify </a:t>
            </a:r>
            <a:r>
              <a:rPr lang="en-US" dirty="0" err="1" smtClean="0"/>
              <a:t>reslotting</a:t>
            </a:r>
            <a:r>
              <a:rPr lang="en-US" dirty="0" smtClean="0"/>
              <a:t> rules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Slotting Methodology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VI.  Pick Sequencing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2209800"/>
            <a:ext cx="5638800" cy="2971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600200" y="3657600"/>
            <a:ext cx="6019800" cy="1588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362200" y="3048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52800" y="24384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28194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23622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05600" y="31242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05600" y="4495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10200" y="4191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114800" y="38862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38862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14600" y="4495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90600" y="32766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743200" y="26670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657600" y="25908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953000" y="25146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943600" y="25146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6400800" y="3962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5791200" y="43434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4343400" y="4038600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3657600" y="3962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2743200" y="40386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 flipV="1">
            <a:off x="1143000" y="4724400"/>
            <a:ext cx="1219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12-Point Star 39"/>
          <p:cNvSpPr/>
          <p:nvPr/>
        </p:nvSpPr>
        <p:spPr>
          <a:xfrm>
            <a:off x="152400" y="4343400"/>
            <a:ext cx="1066800" cy="609600"/>
          </a:xfrm>
          <a:prstGeom prst="star1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Start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Cost Distribution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Order Picking Operations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63% of all operating costs 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picking</a:t>
            </a:r>
          </a:p>
          <a:p>
            <a:r>
              <a:rPr lang="en-US" dirty="0" smtClean="0">
                <a:sym typeface="Wingdings" pitchFamily="2" charset="2"/>
              </a:rPr>
              <a:t>Most labor intensive function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picking</a:t>
            </a:r>
          </a:p>
          <a:p>
            <a:r>
              <a:rPr lang="en-US" dirty="0" smtClean="0">
                <a:sym typeface="Wingdings" pitchFamily="2" charset="2"/>
              </a:rPr>
              <a:t>Most material and handling equipment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  picking</a:t>
            </a:r>
          </a:p>
          <a:p>
            <a:r>
              <a:rPr lang="en-US" dirty="0" smtClean="0">
                <a:sym typeface="Wingdings" pitchFamily="2" charset="2"/>
              </a:rPr>
              <a:t>Most Decision Support &amp; engineering project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  picking</a:t>
            </a:r>
          </a:p>
          <a:p>
            <a:r>
              <a:rPr lang="en-US" dirty="0" smtClean="0">
                <a:sym typeface="Wingdings" pitchFamily="2" charset="2"/>
              </a:rPr>
              <a:t>Most Warehouse Errors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picking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bn0.google.com/images?q=tbn:HU1AWs7pF3GFjM:http://www.hdcom.com/stockpicklg.jpe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4781330"/>
            <a:ext cx="1362075" cy="180044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(JIT) Just in Time</a:t>
            </a:r>
          </a:p>
          <a:p>
            <a:r>
              <a:rPr lang="en-US" dirty="0" smtClean="0"/>
              <a:t>Cycle Time Reduction</a:t>
            </a:r>
          </a:p>
          <a:p>
            <a:r>
              <a:rPr lang="en-US" dirty="0" smtClean="0"/>
              <a:t>Quick Response</a:t>
            </a:r>
          </a:p>
          <a:p>
            <a:r>
              <a:rPr lang="en-US" dirty="0" smtClean="0"/>
              <a:t>Micromarketing</a:t>
            </a:r>
          </a:p>
          <a:p>
            <a:r>
              <a:rPr lang="en-US" dirty="0" smtClean="0"/>
              <a:t>Megabrand Strategies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Challenges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953000"/>
            <a:ext cx="3461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More frequent smaller orders</a:t>
            </a:r>
          </a:p>
          <a:p>
            <a:pPr algn="ctr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More SKU’s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362" name="Picture 2" descr="http://www.transportationoptimization.com/images/pics/picker-carto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2750" y="4953000"/>
            <a:ext cx="2381250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Issue pack optimization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Pick-from-storage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Pick task simplification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Order batching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Slotting optimization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Pick sequencing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Strategies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Code License Plates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744040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105400"/>
            <a:ext cx="8727599" cy="175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 the storage unit to the shipping unit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 Issue Pack Optimization</a:t>
            </a:r>
            <a:endParaRPr lang="en-US" dirty="0"/>
          </a:p>
        </p:txBody>
      </p:sp>
      <p:pic>
        <p:nvPicPr>
          <p:cNvPr id="16386" name="Picture 2" descr="http://www.towellgroup.com/images/pallet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590800"/>
            <a:ext cx="5905500" cy="3362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 Pick from Storage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362200"/>
            <a:ext cx="2743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Reserve Storage &amp; Pallet Picking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724400" y="2362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Case Picking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438400" y="4267200"/>
            <a:ext cx="1447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RECEIVING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248400" y="23622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Broken Case Picking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724400" y="32004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Customization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486400" y="4267200"/>
            <a:ext cx="1447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SHIPPING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990600" y="1981200"/>
            <a:ext cx="7239000" cy="3276600"/>
          </a:xfrm>
          <a:prstGeom prst="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14981388">
            <a:off x="1230894" y="3514604"/>
            <a:ext cx="1525564" cy="762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Direct Put away</a:t>
            </a:r>
            <a:endParaRPr lang="en-US" sz="1400" b="1" dirty="0"/>
          </a:p>
        </p:txBody>
      </p:sp>
      <p:sp>
        <p:nvSpPr>
          <p:cNvPr id="13" name="Right Arrow 12"/>
          <p:cNvSpPr/>
          <p:nvPr/>
        </p:nvSpPr>
        <p:spPr>
          <a:xfrm rot="17874659">
            <a:off x="3512355" y="3595598"/>
            <a:ext cx="1525564" cy="762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Direct Put away</a:t>
            </a:r>
            <a:endParaRPr lang="en-US" sz="1400" b="1" dirty="0"/>
          </a:p>
        </p:txBody>
      </p:sp>
      <p:sp>
        <p:nvSpPr>
          <p:cNvPr id="14" name="Right Arrow 13"/>
          <p:cNvSpPr/>
          <p:nvPr/>
        </p:nvSpPr>
        <p:spPr>
          <a:xfrm>
            <a:off x="3962400" y="4267200"/>
            <a:ext cx="1525564" cy="7620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Crossdock</a:t>
            </a:r>
            <a:endParaRPr lang="en-US" sz="1400" b="1" dirty="0"/>
          </a:p>
        </p:txBody>
      </p:sp>
      <p:sp>
        <p:nvSpPr>
          <p:cNvPr id="15" name="Right Arrow 14"/>
          <p:cNvSpPr/>
          <p:nvPr/>
        </p:nvSpPr>
        <p:spPr>
          <a:xfrm>
            <a:off x="3124200" y="2286000"/>
            <a:ext cx="1982764" cy="7620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Replenishment</a:t>
            </a:r>
            <a:endParaRPr lang="en-US" sz="1400" b="1" dirty="0"/>
          </a:p>
        </p:txBody>
      </p:sp>
      <p:sp>
        <p:nvSpPr>
          <p:cNvPr id="16" name="Right Arrow 15"/>
          <p:cNvSpPr/>
          <p:nvPr/>
        </p:nvSpPr>
        <p:spPr>
          <a:xfrm rot="5400000">
            <a:off x="6704818" y="3353582"/>
            <a:ext cx="1525564" cy="762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Picking</a:t>
            </a:r>
            <a:endParaRPr lang="en-US" sz="1400" b="1" dirty="0"/>
          </a:p>
        </p:txBody>
      </p:sp>
      <p:sp>
        <p:nvSpPr>
          <p:cNvPr id="17" name="U-Turn Arrow 16"/>
          <p:cNvSpPr/>
          <p:nvPr/>
        </p:nvSpPr>
        <p:spPr>
          <a:xfrm>
            <a:off x="609600" y="1371600"/>
            <a:ext cx="8382000" cy="3581400"/>
          </a:xfrm>
          <a:prstGeom prst="uturnArrow">
            <a:avLst/>
          </a:prstGeom>
          <a:solidFill>
            <a:srgbClr val="93FB93">
              <a:alpha val="50000"/>
            </a:srgbClr>
          </a:solidFill>
          <a:ln>
            <a:solidFill>
              <a:schemeClr val="accent1">
                <a:shade val="50000"/>
                <a:alpha val="3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and combine order picking tasks when possible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III.  Pick Task Simplification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200400"/>
          <a:ext cx="8153400" cy="196515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17800"/>
                <a:gridCol w="2100118"/>
                <a:gridCol w="3335482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Traveling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Extracting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Reaching &amp; Bending</a:t>
                      </a:r>
                      <a:endParaRPr lang="en-US" sz="2400" b="0" dirty="0"/>
                    </a:p>
                  </a:txBody>
                  <a:tcPr/>
                </a:tc>
              </a:tr>
              <a:tr h="601579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Documenting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Sorting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Picking</a:t>
                      </a:r>
                      <a:endParaRPr lang="en-US" sz="2400" b="0" dirty="0"/>
                    </a:p>
                  </a:txBody>
                  <a:tcPr/>
                </a:tc>
              </a:tr>
              <a:tr h="601579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Searching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3094</TotalTime>
  <Words>401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Order Picking Operations</vt:lpstr>
      <vt:lpstr>Operating Cost Distribution</vt:lpstr>
      <vt:lpstr>Order Picking Operations</vt:lpstr>
      <vt:lpstr>Picking Challenges</vt:lpstr>
      <vt:lpstr>Picking Strategies</vt:lpstr>
      <vt:lpstr>Bar Code License Plates</vt:lpstr>
      <vt:lpstr>I.  Issue Pack Optimization</vt:lpstr>
      <vt:lpstr>II.  Pick from Storage</vt:lpstr>
      <vt:lpstr>III.  Pick Task Simplification</vt:lpstr>
      <vt:lpstr>Distribution of Order Pickers Time</vt:lpstr>
      <vt:lpstr>Picking Work Elements </vt:lpstr>
      <vt:lpstr>IV.  Order Batching</vt:lpstr>
      <vt:lpstr>Zone Picking</vt:lpstr>
      <vt:lpstr>V.  Slotting Optimization</vt:lpstr>
      <vt:lpstr>Slotting Methodology</vt:lpstr>
      <vt:lpstr>VI.  Pick Sequencing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Lane</dc:creator>
  <cp:lastModifiedBy>Kim Allan</cp:lastModifiedBy>
  <cp:revision>8</cp:revision>
  <cp:lastPrinted>2012-04-23T16:54:17Z</cp:lastPrinted>
  <dcterms:created xsi:type="dcterms:W3CDTF">2008-08-16T18:40:21Z</dcterms:created>
  <dcterms:modified xsi:type="dcterms:W3CDTF">2012-04-23T16:55:09Z</dcterms:modified>
</cp:coreProperties>
</file>