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2" r:id="rId6"/>
    <p:sldId id="258" r:id="rId7"/>
    <p:sldId id="261" r:id="rId8"/>
    <p:sldId id="263" r:id="rId9"/>
    <p:sldId id="265" r:id="rId10"/>
    <p:sldId id="264" r:id="rId11"/>
    <p:sldId id="268" r:id="rId12"/>
    <p:sldId id="271" r:id="rId13"/>
    <p:sldId id="272" r:id="rId14"/>
    <p:sldId id="273" r:id="rId15"/>
    <p:sldId id="267" r:id="rId16"/>
    <p:sldId id="269" r:id="rId17"/>
    <p:sldId id="266" r:id="rId18"/>
    <p:sldId id="276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327"/>
    <a:srgbClr val="78ECA4"/>
    <a:srgbClr val="F2A95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24" autoAdjust="0"/>
    <p:restoredTop sz="97761" autoAdjust="0"/>
  </p:normalViewPr>
  <p:slideViewPr>
    <p:cSldViewPr>
      <p:cViewPr>
        <p:scale>
          <a:sx n="120" d="100"/>
          <a:sy n="120" d="100"/>
        </p:scale>
        <p:origin x="324" y="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034CF-6352-4846-8D39-97963D6AB992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073668DA-E02F-40CE-A1AD-A279B12BF012}">
      <dgm:prSet/>
      <dgm:spPr/>
      <dgm:t>
        <a:bodyPr/>
        <a:lstStyle/>
        <a:p>
          <a:pPr rtl="0"/>
          <a:r>
            <a:rPr lang="en-US" b="1" dirty="0" smtClean="0"/>
            <a:t>Integrate Financial data</a:t>
          </a:r>
          <a:endParaRPr lang="en-US" b="1" dirty="0"/>
        </a:p>
      </dgm:t>
    </dgm:pt>
    <dgm:pt modelId="{002B6A6E-349F-45B1-B38F-FF6FAA3E49EC}" type="parTrans" cxnId="{9F4C403C-B2A8-4454-A666-A7983B4EA1DC}">
      <dgm:prSet/>
      <dgm:spPr/>
      <dgm:t>
        <a:bodyPr/>
        <a:lstStyle/>
        <a:p>
          <a:endParaRPr lang="en-US" b="1"/>
        </a:p>
      </dgm:t>
    </dgm:pt>
    <dgm:pt modelId="{1D4E41F7-B4CC-4BC4-A7B0-B0F35E87892F}" type="sibTrans" cxnId="{9F4C403C-B2A8-4454-A666-A7983B4EA1DC}">
      <dgm:prSet/>
      <dgm:spPr/>
      <dgm:t>
        <a:bodyPr/>
        <a:lstStyle/>
        <a:p>
          <a:endParaRPr lang="en-US" b="1"/>
        </a:p>
      </dgm:t>
    </dgm:pt>
    <dgm:pt modelId="{0D4A2AC6-797F-4615-8968-70B60D806FCA}">
      <dgm:prSet/>
      <dgm:spPr/>
      <dgm:t>
        <a:bodyPr/>
        <a:lstStyle/>
        <a:p>
          <a:pPr rtl="0"/>
          <a:r>
            <a:rPr lang="en-US" b="1" dirty="0" smtClean="0"/>
            <a:t>Standardize Manufacturing process</a:t>
          </a:r>
          <a:endParaRPr lang="en-US" b="1" dirty="0"/>
        </a:p>
      </dgm:t>
    </dgm:pt>
    <dgm:pt modelId="{D185FCF0-1217-4A53-ADBB-EE1EE8E5086A}" type="parTrans" cxnId="{8ACD222D-2306-4B24-8CA3-BE1686C626E8}">
      <dgm:prSet/>
      <dgm:spPr/>
      <dgm:t>
        <a:bodyPr/>
        <a:lstStyle/>
        <a:p>
          <a:endParaRPr lang="en-US" b="1"/>
        </a:p>
      </dgm:t>
    </dgm:pt>
    <dgm:pt modelId="{C2B7EEF0-F429-4E88-9878-4F272893D4BD}" type="sibTrans" cxnId="{8ACD222D-2306-4B24-8CA3-BE1686C626E8}">
      <dgm:prSet/>
      <dgm:spPr/>
      <dgm:t>
        <a:bodyPr/>
        <a:lstStyle/>
        <a:p>
          <a:endParaRPr lang="en-US" b="1"/>
        </a:p>
      </dgm:t>
    </dgm:pt>
    <dgm:pt modelId="{A1E2A1B2-243C-4AEF-B069-940C0D28E405}">
      <dgm:prSet/>
      <dgm:spPr/>
      <dgm:t>
        <a:bodyPr/>
        <a:lstStyle/>
        <a:p>
          <a:pPr rtl="0"/>
          <a:r>
            <a:rPr lang="en-US" b="1" dirty="0" smtClean="0"/>
            <a:t>Standardize HR</a:t>
          </a:r>
          <a:endParaRPr lang="en-US" b="1" dirty="0"/>
        </a:p>
      </dgm:t>
    </dgm:pt>
    <dgm:pt modelId="{ABE3125A-A63D-4773-9304-DBAB2A3A10D0}" type="parTrans" cxnId="{A62D393F-9DEA-4BD6-8EC7-48705D78790E}">
      <dgm:prSet/>
      <dgm:spPr/>
      <dgm:t>
        <a:bodyPr/>
        <a:lstStyle/>
        <a:p>
          <a:endParaRPr lang="en-US" b="1"/>
        </a:p>
      </dgm:t>
    </dgm:pt>
    <dgm:pt modelId="{92A397BE-65C8-4F01-8FC1-33F09F6105A4}" type="sibTrans" cxnId="{A62D393F-9DEA-4BD6-8EC7-48705D78790E}">
      <dgm:prSet/>
      <dgm:spPr/>
      <dgm:t>
        <a:bodyPr/>
        <a:lstStyle/>
        <a:p>
          <a:endParaRPr lang="en-US" b="1"/>
        </a:p>
      </dgm:t>
    </dgm:pt>
    <dgm:pt modelId="{7D231E4B-2E7F-4A90-9B9D-5A7A35FCA194}" type="pres">
      <dgm:prSet presAssocID="{066034CF-6352-4846-8D39-97963D6AB99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F926A9-A08B-4F34-87BE-E00A58718FBD}" type="pres">
      <dgm:prSet presAssocID="{073668DA-E02F-40CE-A1AD-A279B12BF012}" presName="composite" presStyleCnt="0"/>
      <dgm:spPr/>
    </dgm:pt>
    <dgm:pt modelId="{F74215AC-D1A2-4BC3-9F81-5FBC234CCCD2}" type="pres">
      <dgm:prSet presAssocID="{073668DA-E02F-40CE-A1AD-A279B12BF012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7BB6ED-52E3-4643-A598-4C80E8E44C1D}" type="pres">
      <dgm:prSet presAssocID="{073668DA-E02F-40CE-A1AD-A279B12BF01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3970E-8C05-488C-8423-C3FA6AAFAEC7}" type="pres">
      <dgm:prSet presAssocID="{1D4E41F7-B4CC-4BC4-A7B0-B0F35E87892F}" presName="spacing" presStyleCnt="0"/>
      <dgm:spPr/>
    </dgm:pt>
    <dgm:pt modelId="{009ED5CE-BFE9-489A-8778-BD6DCD65C0E7}" type="pres">
      <dgm:prSet presAssocID="{0D4A2AC6-797F-4615-8968-70B60D806FCA}" presName="composite" presStyleCnt="0"/>
      <dgm:spPr/>
    </dgm:pt>
    <dgm:pt modelId="{9C9B9624-EB73-44BA-8606-C948D9B63DE6}" type="pres">
      <dgm:prSet presAssocID="{0D4A2AC6-797F-4615-8968-70B60D806FCA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52D9B5-DF5B-4962-9815-61FADE7E1BFA}" type="pres">
      <dgm:prSet presAssocID="{0D4A2AC6-797F-4615-8968-70B60D806FC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8D098-13DE-4098-AD70-556450320B6D}" type="pres">
      <dgm:prSet presAssocID="{C2B7EEF0-F429-4E88-9878-4F272893D4BD}" presName="spacing" presStyleCnt="0"/>
      <dgm:spPr/>
    </dgm:pt>
    <dgm:pt modelId="{E29838CC-76C5-405A-A9A5-CAA30B169000}" type="pres">
      <dgm:prSet presAssocID="{A1E2A1B2-243C-4AEF-B069-940C0D28E405}" presName="composite" presStyleCnt="0"/>
      <dgm:spPr/>
    </dgm:pt>
    <dgm:pt modelId="{4ADB100E-9F0C-40A1-B2B9-4E5F15056A86}" type="pres">
      <dgm:prSet presAssocID="{A1E2A1B2-243C-4AEF-B069-940C0D28E405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EB6EB41-EABF-4106-89C4-91118C2EFBF0}" type="pres">
      <dgm:prSet presAssocID="{A1E2A1B2-243C-4AEF-B069-940C0D28E40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86FA1C-C002-4088-9290-85AD38A75A10}" type="presOf" srcId="{066034CF-6352-4846-8D39-97963D6AB992}" destId="{7D231E4B-2E7F-4A90-9B9D-5A7A35FCA194}" srcOrd="0" destOrd="0" presId="urn:microsoft.com/office/officeart/2005/8/layout/vList3"/>
    <dgm:cxn modelId="{3AC7FF5A-D74E-4B68-BFC7-B3F53001CA32}" type="presOf" srcId="{0D4A2AC6-797F-4615-8968-70B60D806FCA}" destId="{6852D9B5-DF5B-4962-9815-61FADE7E1BFA}" srcOrd="0" destOrd="0" presId="urn:microsoft.com/office/officeart/2005/8/layout/vList3"/>
    <dgm:cxn modelId="{9F4C403C-B2A8-4454-A666-A7983B4EA1DC}" srcId="{066034CF-6352-4846-8D39-97963D6AB992}" destId="{073668DA-E02F-40CE-A1AD-A279B12BF012}" srcOrd="0" destOrd="0" parTransId="{002B6A6E-349F-45B1-B38F-FF6FAA3E49EC}" sibTransId="{1D4E41F7-B4CC-4BC4-A7B0-B0F35E87892F}"/>
    <dgm:cxn modelId="{8ACD222D-2306-4B24-8CA3-BE1686C626E8}" srcId="{066034CF-6352-4846-8D39-97963D6AB992}" destId="{0D4A2AC6-797F-4615-8968-70B60D806FCA}" srcOrd="1" destOrd="0" parTransId="{D185FCF0-1217-4A53-ADBB-EE1EE8E5086A}" sibTransId="{C2B7EEF0-F429-4E88-9878-4F272893D4BD}"/>
    <dgm:cxn modelId="{A62D393F-9DEA-4BD6-8EC7-48705D78790E}" srcId="{066034CF-6352-4846-8D39-97963D6AB992}" destId="{A1E2A1B2-243C-4AEF-B069-940C0D28E405}" srcOrd="2" destOrd="0" parTransId="{ABE3125A-A63D-4773-9304-DBAB2A3A10D0}" sibTransId="{92A397BE-65C8-4F01-8FC1-33F09F6105A4}"/>
    <dgm:cxn modelId="{FFE292FB-BC45-4F11-8BB3-C45D498199FF}" type="presOf" srcId="{073668DA-E02F-40CE-A1AD-A279B12BF012}" destId="{587BB6ED-52E3-4643-A598-4C80E8E44C1D}" srcOrd="0" destOrd="0" presId="urn:microsoft.com/office/officeart/2005/8/layout/vList3"/>
    <dgm:cxn modelId="{F14D2B76-DC0E-4A42-B010-FE40314D7FE8}" type="presOf" srcId="{A1E2A1B2-243C-4AEF-B069-940C0D28E405}" destId="{CEB6EB41-EABF-4106-89C4-91118C2EFBF0}" srcOrd="0" destOrd="0" presId="urn:microsoft.com/office/officeart/2005/8/layout/vList3"/>
    <dgm:cxn modelId="{AA3996E0-83E0-4E95-AEAB-FACA42D0CE97}" type="presParOf" srcId="{7D231E4B-2E7F-4A90-9B9D-5A7A35FCA194}" destId="{1DF926A9-A08B-4F34-87BE-E00A58718FBD}" srcOrd="0" destOrd="0" presId="urn:microsoft.com/office/officeart/2005/8/layout/vList3"/>
    <dgm:cxn modelId="{5D05919F-202F-4A80-8064-E76F602AB957}" type="presParOf" srcId="{1DF926A9-A08B-4F34-87BE-E00A58718FBD}" destId="{F74215AC-D1A2-4BC3-9F81-5FBC234CCCD2}" srcOrd="0" destOrd="0" presId="urn:microsoft.com/office/officeart/2005/8/layout/vList3"/>
    <dgm:cxn modelId="{6A58F82B-8EB8-458E-B422-DD28B12BBAD5}" type="presParOf" srcId="{1DF926A9-A08B-4F34-87BE-E00A58718FBD}" destId="{587BB6ED-52E3-4643-A598-4C80E8E44C1D}" srcOrd="1" destOrd="0" presId="urn:microsoft.com/office/officeart/2005/8/layout/vList3"/>
    <dgm:cxn modelId="{7F5635E0-96BA-4ABD-BA7B-7BC2AF394ECE}" type="presParOf" srcId="{7D231E4B-2E7F-4A90-9B9D-5A7A35FCA194}" destId="{1443970E-8C05-488C-8423-C3FA6AAFAEC7}" srcOrd="1" destOrd="0" presId="urn:microsoft.com/office/officeart/2005/8/layout/vList3"/>
    <dgm:cxn modelId="{6E1EAA3F-6C96-47D4-8BDC-0314F3D205AF}" type="presParOf" srcId="{7D231E4B-2E7F-4A90-9B9D-5A7A35FCA194}" destId="{009ED5CE-BFE9-489A-8778-BD6DCD65C0E7}" srcOrd="2" destOrd="0" presId="urn:microsoft.com/office/officeart/2005/8/layout/vList3"/>
    <dgm:cxn modelId="{602F846E-9458-4BFF-B64F-D1CB63039699}" type="presParOf" srcId="{009ED5CE-BFE9-489A-8778-BD6DCD65C0E7}" destId="{9C9B9624-EB73-44BA-8606-C948D9B63DE6}" srcOrd="0" destOrd="0" presId="urn:microsoft.com/office/officeart/2005/8/layout/vList3"/>
    <dgm:cxn modelId="{5C241C5A-549A-4EA0-8EC8-965F37A8477C}" type="presParOf" srcId="{009ED5CE-BFE9-489A-8778-BD6DCD65C0E7}" destId="{6852D9B5-DF5B-4962-9815-61FADE7E1BFA}" srcOrd="1" destOrd="0" presId="urn:microsoft.com/office/officeart/2005/8/layout/vList3"/>
    <dgm:cxn modelId="{4A386F19-2B6A-4EF9-A609-6F2E5F7D234C}" type="presParOf" srcId="{7D231E4B-2E7F-4A90-9B9D-5A7A35FCA194}" destId="{1528D098-13DE-4098-AD70-556450320B6D}" srcOrd="3" destOrd="0" presId="urn:microsoft.com/office/officeart/2005/8/layout/vList3"/>
    <dgm:cxn modelId="{EDB69E62-46FE-4544-BCA7-A7963C81567A}" type="presParOf" srcId="{7D231E4B-2E7F-4A90-9B9D-5A7A35FCA194}" destId="{E29838CC-76C5-405A-A9A5-CAA30B169000}" srcOrd="4" destOrd="0" presId="urn:microsoft.com/office/officeart/2005/8/layout/vList3"/>
    <dgm:cxn modelId="{7521162A-01C4-4C82-997A-72DE79F25522}" type="presParOf" srcId="{E29838CC-76C5-405A-A9A5-CAA30B169000}" destId="{4ADB100E-9F0C-40A1-B2B9-4E5F15056A86}" srcOrd="0" destOrd="0" presId="urn:microsoft.com/office/officeart/2005/8/layout/vList3"/>
    <dgm:cxn modelId="{019F41F4-0ADC-45CB-A24C-1AB9AC45A240}" type="presParOf" srcId="{E29838CC-76C5-405A-A9A5-CAA30B169000}" destId="{CEB6EB41-EABF-4106-89C4-91118C2EFBF0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86B83-F51D-4DE7-B72B-D9280ED73FA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B24975-0C14-4C23-8181-C69E3B8F2D0C}">
      <dgm:prSet/>
      <dgm:spPr/>
      <dgm:t>
        <a:bodyPr/>
        <a:lstStyle/>
        <a:p>
          <a:pPr rtl="0"/>
          <a:r>
            <a:rPr lang="en-US" b="1" dirty="0" smtClean="0"/>
            <a:t>A Warehouse Management System’s primary mission is the management of</a:t>
          </a:r>
          <a:endParaRPr lang="en-US" b="1" dirty="0"/>
        </a:p>
      </dgm:t>
    </dgm:pt>
    <dgm:pt modelId="{3C46ADEE-D64C-4DBB-B3C1-A51A211FA4F3}" type="parTrans" cxnId="{E8799035-5431-4F8F-A4A1-D98584488E3A}">
      <dgm:prSet/>
      <dgm:spPr/>
      <dgm:t>
        <a:bodyPr/>
        <a:lstStyle/>
        <a:p>
          <a:endParaRPr lang="en-US" b="1"/>
        </a:p>
      </dgm:t>
    </dgm:pt>
    <dgm:pt modelId="{94E143AA-3D72-45F5-8064-3029532E380F}" type="sibTrans" cxnId="{E8799035-5431-4F8F-A4A1-D98584488E3A}">
      <dgm:prSet/>
      <dgm:spPr/>
      <dgm:t>
        <a:bodyPr/>
        <a:lstStyle/>
        <a:p>
          <a:endParaRPr lang="en-US" b="1"/>
        </a:p>
      </dgm:t>
    </dgm:pt>
    <dgm:pt modelId="{F98DC05B-0F77-4C9A-8B37-E275CD549821}">
      <dgm:prSet/>
      <dgm:spPr/>
      <dgm:t>
        <a:bodyPr/>
        <a:lstStyle/>
        <a:p>
          <a:pPr rtl="0"/>
          <a:r>
            <a:rPr lang="en-US" b="1" dirty="0" smtClean="0"/>
            <a:t>a warehouse’s resources, including space, labor, equipment, tasks, and material flow</a:t>
          </a:r>
          <a:endParaRPr lang="en-US" b="1" dirty="0"/>
        </a:p>
      </dgm:t>
    </dgm:pt>
    <dgm:pt modelId="{C4BC981E-8D39-462E-8008-5B7138CEDAC9}" type="parTrans" cxnId="{91569202-B36C-4ED5-B003-B7A97C6DED6B}">
      <dgm:prSet/>
      <dgm:spPr/>
      <dgm:t>
        <a:bodyPr/>
        <a:lstStyle/>
        <a:p>
          <a:endParaRPr lang="en-US" b="1"/>
        </a:p>
      </dgm:t>
    </dgm:pt>
    <dgm:pt modelId="{8013E00D-ED83-45F9-B683-65BA9B577772}" type="sibTrans" cxnId="{91569202-B36C-4ED5-B003-B7A97C6DED6B}">
      <dgm:prSet/>
      <dgm:spPr/>
      <dgm:t>
        <a:bodyPr/>
        <a:lstStyle/>
        <a:p>
          <a:endParaRPr lang="en-US" b="1"/>
        </a:p>
      </dgm:t>
    </dgm:pt>
    <dgm:pt modelId="{0BDCFA18-3EAC-4339-9B4C-AC7F3C6BD777}">
      <dgm:prSet/>
      <dgm:spPr/>
      <dgm:t>
        <a:bodyPr/>
        <a:lstStyle/>
        <a:p>
          <a:pPr rtl="0"/>
          <a:r>
            <a:rPr lang="en-US" b="1" dirty="0" smtClean="0"/>
            <a:t>WMS as a real time solution that utilizes</a:t>
          </a:r>
          <a:endParaRPr lang="en-US" b="1" dirty="0"/>
        </a:p>
      </dgm:t>
    </dgm:pt>
    <dgm:pt modelId="{31E4ADAE-4530-4E31-9AC7-9829B3DFBC08}" type="parTrans" cxnId="{E7CA8F94-1041-409C-9B21-4407D6CB49D9}">
      <dgm:prSet/>
      <dgm:spPr/>
      <dgm:t>
        <a:bodyPr/>
        <a:lstStyle/>
        <a:p>
          <a:endParaRPr lang="en-US" b="1"/>
        </a:p>
      </dgm:t>
    </dgm:pt>
    <dgm:pt modelId="{E2D035A4-561A-4BDA-894F-5F65CFF6DC7C}" type="sibTrans" cxnId="{E7CA8F94-1041-409C-9B21-4407D6CB49D9}">
      <dgm:prSet/>
      <dgm:spPr/>
      <dgm:t>
        <a:bodyPr/>
        <a:lstStyle/>
        <a:p>
          <a:endParaRPr lang="en-US" b="1"/>
        </a:p>
      </dgm:t>
    </dgm:pt>
    <dgm:pt modelId="{AAC448DD-8288-47D5-B06A-0159E55F55DD}">
      <dgm:prSet/>
      <dgm:spPr/>
      <dgm:t>
        <a:bodyPr/>
        <a:lstStyle/>
        <a:p>
          <a:pPr rtl="0"/>
          <a:r>
            <a:rPr lang="en-US" b="1" dirty="0" smtClean="0"/>
            <a:t>Radio Frequency, Voice Recognition, or Radio Frequency Identification</a:t>
          </a:r>
          <a:endParaRPr lang="en-US" b="1" dirty="0"/>
        </a:p>
      </dgm:t>
    </dgm:pt>
    <dgm:pt modelId="{F180ECBD-1918-4C25-84B0-7FB765B699C2}" type="parTrans" cxnId="{FC662C62-0AFE-4689-A169-EA4290DFD9FE}">
      <dgm:prSet/>
      <dgm:spPr/>
      <dgm:t>
        <a:bodyPr/>
        <a:lstStyle/>
        <a:p>
          <a:endParaRPr lang="en-US" b="1"/>
        </a:p>
      </dgm:t>
    </dgm:pt>
    <dgm:pt modelId="{58CF6A1C-6628-4C6F-909B-2334DED70B13}" type="sibTrans" cxnId="{FC662C62-0AFE-4689-A169-EA4290DFD9FE}">
      <dgm:prSet/>
      <dgm:spPr/>
      <dgm:t>
        <a:bodyPr/>
        <a:lstStyle/>
        <a:p>
          <a:endParaRPr lang="en-US" b="1"/>
        </a:p>
      </dgm:t>
    </dgm:pt>
    <dgm:pt modelId="{B2335EE6-AB86-4FEA-93B5-77937628822C}" type="pres">
      <dgm:prSet presAssocID="{00886B83-F51D-4DE7-B72B-D9280ED73FAF}" presName="linearFlow" presStyleCnt="0">
        <dgm:presLayoutVars>
          <dgm:dir/>
          <dgm:resizeHandles val="exact"/>
        </dgm:presLayoutVars>
      </dgm:prSet>
      <dgm:spPr/>
    </dgm:pt>
    <dgm:pt modelId="{1E5581D0-A035-400E-8275-D61CDA2CA5E5}" type="pres">
      <dgm:prSet presAssocID="{C5B24975-0C14-4C23-8181-C69E3B8F2D0C}" presName="composite" presStyleCnt="0"/>
      <dgm:spPr/>
    </dgm:pt>
    <dgm:pt modelId="{A8824861-E5A0-4FC5-8602-0C6CBFBC57EF}" type="pres">
      <dgm:prSet presAssocID="{C5B24975-0C14-4C23-8181-C69E3B8F2D0C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006A1C-763C-4C24-AD98-2F489F6A4DEE}" type="pres">
      <dgm:prSet presAssocID="{C5B24975-0C14-4C23-8181-C69E3B8F2D0C}" presName="txShp" presStyleLbl="node1" presStyleIdx="0" presStyleCnt="4">
        <dgm:presLayoutVars>
          <dgm:bulletEnabled val="1"/>
        </dgm:presLayoutVars>
      </dgm:prSet>
      <dgm:spPr/>
    </dgm:pt>
    <dgm:pt modelId="{4FD65C7D-54BC-49FD-B034-7720B8A800FF}" type="pres">
      <dgm:prSet presAssocID="{94E143AA-3D72-45F5-8064-3029532E380F}" presName="spacing" presStyleCnt="0"/>
      <dgm:spPr/>
    </dgm:pt>
    <dgm:pt modelId="{223C8474-5267-4B64-AE15-F3ABD31255F6}" type="pres">
      <dgm:prSet presAssocID="{F98DC05B-0F77-4C9A-8B37-E275CD549821}" presName="composite" presStyleCnt="0"/>
      <dgm:spPr/>
    </dgm:pt>
    <dgm:pt modelId="{1898B860-872A-465D-8973-4E047762A03E}" type="pres">
      <dgm:prSet presAssocID="{F98DC05B-0F77-4C9A-8B37-E275CD549821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8CEF4BD-636E-430A-B09A-4E745E7E9AD5}" type="pres">
      <dgm:prSet presAssocID="{F98DC05B-0F77-4C9A-8B37-E275CD549821}" presName="txShp" presStyleLbl="node1" presStyleIdx="1" presStyleCnt="4">
        <dgm:presLayoutVars>
          <dgm:bulletEnabled val="1"/>
        </dgm:presLayoutVars>
      </dgm:prSet>
      <dgm:spPr/>
    </dgm:pt>
    <dgm:pt modelId="{733726B2-D84D-4421-A511-12A6F67CD3DC}" type="pres">
      <dgm:prSet presAssocID="{8013E00D-ED83-45F9-B683-65BA9B577772}" presName="spacing" presStyleCnt="0"/>
      <dgm:spPr/>
    </dgm:pt>
    <dgm:pt modelId="{0A121AB3-81BF-4DDF-A050-AD12467BE9D5}" type="pres">
      <dgm:prSet presAssocID="{0BDCFA18-3EAC-4339-9B4C-AC7F3C6BD777}" presName="composite" presStyleCnt="0"/>
      <dgm:spPr/>
    </dgm:pt>
    <dgm:pt modelId="{7A64A7D9-5FA0-43B7-BADF-A57C074E34A6}" type="pres">
      <dgm:prSet presAssocID="{0BDCFA18-3EAC-4339-9B4C-AC7F3C6BD777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8DF905-F289-418B-A1FA-376ACBFEDBFF}" type="pres">
      <dgm:prSet presAssocID="{0BDCFA18-3EAC-4339-9B4C-AC7F3C6BD77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A4AF3-B373-4017-99F6-F422A96C2EC8}" type="pres">
      <dgm:prSet presAssocID="{E2D035A4-561A-4BDA-894F-5F65CFF6DC7C}" presName="spacing" presStyleCnt="0"/>
      <dgm:spPr/>
    </dgm:pt>
    <dgm:pt modelId="{6FC57911-19EA-4BA2-A3F5-111A8F1A7B51}" type="pres">
      <dgm:prSet presAssocID="{AAC448DD-8288-47D5-B06A-0159E55F55DD}" presName="composite" presStyleCnt="0"/>
      <dgm:spPr/>
    </dgm:pt>
    <dgm:pt modelId="{A236DF6B-47A3-4B25-B3F5-9038E5A58584}" type="pres">
      <dgm:prSet presAssocID="{AAC448DD-8288-47D5-B06A-0159E55F55DD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A5B1F8E-52F8-4B93-8314-010F2DEBE1E9}" type="pres">
      <dgm:prSet presAssocID="{AAC448DD-8288-47D5-B06A-0159E55F55DD}" presName="txShp" presStyleLbl="node1" presStyleIdx="3" presStyleCnt="4">
        <dgm:presLayoutVars>
          <dgm:bulletEnabled val="1"/>
        </dgm:presLayoutVars>
      </dgm:prSet>
      <dgm:spPr/>
    </dgm:pt>
  </dgm:ptLst>
  <dgm:cxnLst>
    <dgm:cxn modelId="{91569202-B36C-4ED5-B003-B7A97C6DED6B}" srcId="{00886B83-F51D-4DE7-B72B-D9280ED73FAF}" destId="{F98DC05B-0F77-4C9A-8B37-E275CD549821}" srcOrd="1" destOrd="0" parTransId="{C4BC981E-8D39-462E-8008-5B7138CEDAC9}" sibTransId="{8013E00D-ED83-45F9-B683-65BA9B577772}"/>
    <dgm:cxn modelId="{358FEBC4-01A1-42E8-87DF-74985BD935A6}" type="presOf" srcId="{AAC448DD-8288-47D5-B06A-0159E55F55DD}" destId="{3A5B1F8E-52F8-4B93-8314-010F2DEBE1E9}" srcOrd="0" destOrd="0" presId="urn:microsoft.com/office/officeart/2005/8/layout/vList3"/>
    <dgm:cxn modelId="{E8799035-5431-4F8F-A4A1-D98584488E3A}" srcId="{00886B83-F51D-4DE7-B72B-D9280ED73FAF}" destId="{C5B24975-0C14-4C23-8181-C69E3B8F2D0C}" srcOrd="0" destOrd="0" parTransId="{3C46ADEE-D64C-4DBB-B3C1-A51A211FA4F3}" sibTransId="{94E143AA-3D72-45F5-8064-3029532E380F}"/>
    <dgm:cxn modelId="{D8A209F3-0327-4BA9-88A7-03895C671ACC}" type="presOf" srcId="{0BDCFA18-3EAC-4339-9B4C-AC7F3C6BD777}" destId="{248DF905-F289-418B-A1FA-376ACBFEDBFF}" srcOrd="0" destOrd="0" presId="urn:microsoft.com/office/officeart/2005/8/layout/vList3"/>
    <dgm:cxn modelId="{1A7D9735-476F-4FC0-A4A3-410AE83E900D}" type="presOf" srcId="{00886B83-F51D-4DE7-B72B-D9280ED73FAF}" destId="{B2335EE6-AB86-4FEA-93B5-77937628822C}" srcOrd="0" destOrd="0" presId="urn:microsoft.com/office/officeart/2005/8/layout/vList3"/>
    <dgm:cxn modelId="{FC662C62-0AFE-4689-A169-EA4290DFD9FE}" srcId="{00886B83-F51D-4DE7-B72B-D9280ED73FAF}" destId="{AAC448DD-8288-47D5-B06A-0159E55F55DD}" srcOrd="3" destOrd="0" parTransId="{F180ECBD-1918-4C25-84B0-7FB765B699C2}" sibTransId="{58CF6A1C-6628-4C6F-909B-2334DED70B13}"/>
    <dgm:cxn modelId="{D62A0481-BC07-456F-8DF5-3ABD70742793}" type="presOf" srcId="{F98DC05B-0F77-4C9A-8B37-E275CD549821}" destId="{18CEF4BD-636E-430A-B09A-4E745E7E9AD5}" srcOrd="0" destOrd="0" presId="urn:microsoft.com/office/officeart/2005/8/layout/vList3"/>
    <dgm:cxn modelId="{774B978F-C5DF-4037-9125-A254AB9DD61C}" type="presOf" srcId="{C5B24975-0C14-4C23-8181-C69E3B8F2D0C}" destId="{55006A1C-763C-4C24-AD98-2F489F6A4DEE}" srcOrd="0" destOrd="0" presId="urn:microsoft.com/office/officeart/2005/8/layout/vList3"/>
    <dgm:cxn modelId="{E7CA8F94-1041-409C-9B21-4407D6CB49D9}" srcId="{00886B83-F51D-4DE7-B72B-D9280ED73FAF}" destId="{0BDCFA18-3EAC-4339-9B4C-AC7F3C6BD777}" srcOrd="2" destOrd="0" parTransId="{31E4ADAE-4530-4E31-9AC7-9829B3DFBC08}" sibTransId="{E2D035A4-561A-4BDA-894F-5F65CFF6DC7C}"/>
    <dgm:cxn modelId="{34058C82-5F13-4FE1-BC01-C87DC302AEAD}" type="presParOf" srcId="{B2335EE6-AB86-4FEA-93B5-77937628822C}" destId="{1E5581D0-A035-400E-8275-D61CDA2CA5E5}" srcOrd="0" destOrd="0" presId="urn:microsoft.com/office/officeart/2005/8/layout/vList3"/>
    <dgm:cxn modelId="{A98169B8-910D-4FCF-9CE1-5625CE6E690F}" type="presParOf" srcId="{1E5581D0-A035-400E-8275-D61CDA2CA5E5}" destId="{A8824861-E5A0-4FC5-8602-0C6CBFBC57EF}" srcOrd="0" destOrd="0" presId="urn:microsoft.com/office/officeart/2005/8/layout/vList3"/>
    <dgm:cxn modelId="{D5031A01-F02D-4734-8A15-BC52EC58D422}" type="presParOf" srcId="{1E5581D0-A035-400E-8275-D61CDA2CA5E5}" destId="{55006A1C-763C-4C24-AD98-2F489F6A4DEE}" srcOrd="1" destOrd="0" presId="urn:microsoft.com/office/officeart/2005/8/layout/vList3"/>
    <dgm:cxn modelId="{F9F633C7-8730-4533-863E-E99E86452138}" type="presParOf" srcId="{B2335EE6-AB86-4FEA-93B5-77937628822C}" destId="{4FD65C7D-54BC-49FD-B034-7720B8A800FF}" srcOrd="1" destOrd="0" presId="urn:microsoft.com/office/officeart/2005/8/layout/vList3"/>
    <dgm:cxn modelId="{68D85950-7E80-4CBE-838F-91946643BEBB}" type="presParOf" srcId="{B2335EE6-AB86-4FEA-93B5-77937628822C}" destId="{223C8474-5267-4B64-AE15-F3ABD31255F6}" srcOrd="2" destOrd="0" presId="urn:microsoft.com/office/officeart/2005/8/layout/vList3"/>
    <dgm:cxn modelId="{A877BC98-4281-4B84-92C0-ECBBD144E70F}" type="presParOf" srcId="{223C8474-5267-4B64-AE15-F3ABD31255F6}" destId="{1898B860-872A-465D-8973-4E047762A03E}" srcOrd="0" destOrd="0" presId="urn:microsoft.com/office/officeart/2005/8/layout/vList3"/>
    <dgm:cxn modelId="{E7427B66-087F-4C36-8F8E-943BE8A41EC8}" type="presParOf" srcId="{223C8474-5267-4B64-AE15-F3ABD31255F6}" destId="{18CEF4BD-636E-430A-B09A-4E745E7E9AD5}" srcOrd="1" destOrd="0" presId="urn:microsoft.com/office/officeart/2005/8/layout/vList3"/>
    <dgm:cxn modelId="{696EC6CD-302D-48BB-A145-36359F0998BB}" type="presParOf" srcId="{B2335EE6-AB86-4FEA-93B5-77937628822C}" destId="{733726B2-D84D-4421-A511-12A6F67CD3DC}" srcOrd="3" destOrd="0" presId="urn:microsoft.com/office/officeart/2005/8/layout/vList3"/>
    <dgm:cxn modelId="{F15EE118-EBE5-483E-BE31-F4705800E88C}" type="presParOf" srcId="{B2335EE6-AB86-4FEA-93B5-77937628822C}" destId="{0A121AB3-81BF-4DDF-A050-AD12467BE9D5}" srcOrd="4" destOrd="0" presId="urn:microsoft.com/office/officeart/2005/8/layout/vList3"/>
    <dgm:cxn modelId="{7C04AB60-C46A-469D-8C8D-FAF15049F172}" type="presParOf" srcId="{0A121AB3-81BF-4DDF-A050-AD12467BE9D5}" destId="{7A64A7D9-5FA0-43B7-BADF-A57C074E34A6}" srcOrd="0" destOrd="0" presId="urn:microsoft.com/office/officeart/2005/8/layout/vList3"/>
    <dgm:cxn modelId="{E0317B21-FEAA-415B-B5B2-84043B9FB789}" type="presParOf" srcId="{0A121AB3-81BF-4DDF-A050-AD12467BE9D5}" destId="{248DF905-F289-418B-A1FA-376ACBFEDBFF}" srcOrd="1" destOrd="0" presId="urn:microsoft.com/office/officeart/2005/8/layout/vList3"/>
    <dgm:cxn modelId="{77418E70-A15D-46D7-ADAD-41BEC3E83154}" type="presParOf" srcId="{B2335EE6-AB86-4FEA-93B5-77937628822C}" destId="{C17A4AF3-B373-4017-99F6-F422A96C2EC8}" srcOrd="5" destOrd="0" presId="urn:microsoft.com/office/officeart/2005/8/layout/vList3"/>
    <dgm:cxn modelId="{6A50D8AB-1CB6-40E9-9596-C2477B92C69B}" type="presParOf" srcId="{B2335EE6-AB86-4FEA-93B5-77937628822C}" destId="{6FC57911-19EA-4BA2-A3F5-111A8F1A7B51}" srcOrd="6" destOrd="0" presId="urn:microsoft.com/office/officeart/2005/8/layout/vList3"/>
    <dgm:cxn modelId="{840E8A4E-6E35-437D-9553-4CE15AB7ECE9}" type="presParOf" srcId="{6FC57911-19EA-4BA2-A3F5-111A8F1A7B51}" destId="{A236DF6B-47A3-4B25-B3F5-9038E5A58584}" srcOrd="0" destOrd="0" presId="urn:microsoft.com/office/officeart/2005/8/layout/vList3"/>
    <dgm:cxn modelId="{D4DF1D34-EE0C-459D-88DA-3A7DED4BD7E3}" type="presParOf" srcId="{6FC57911-19EA-4BA2-A3F5-111A8F1A7B51}" destId="{3A5B1F8E-52F8-4B93-8314-010F2DEBE1E9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923B01-1718-44D3-B976-A4E299706F7E}" type="doc">
      <dgm:prSet loTypeId="urn:microsoft.com/office/officeart/2005/8/layout/pyramid2" loCatId="list" qsTypeId="urn:microsoft.com/office/officeart/2005/8/quickstyle/simple4" qsCatId="simple" csTypeId="urn:microsoft.com/office/officeart/2005/8/colors/accent1_2" csCatId="accent1" phldr="1"/>
      <dgm:spPr/>
    </dgm:pt>
    <dgm:pt modelId="{733E4817-012F-4572-8B3B-CF8734A2B0B4}">
      <dgm:prSet phldrT="[Text]"/>
      <dgm:spPr/>
      <dgm:t>
        <a:bodyPr/>
        <a:lstStyle/>
        <a:p>
          <a:r>
            <a:rPr lang="en-US" dirty="0" smtClean="0"/>
            <a:t>Manhattan</a:t>
          </a:r>
          <a:endParaRPr lang="en-US" dirty="0"/>
        </a:p>
      </dgm:t>
    </dgm:pt>
    <dgm:pt modelId="{CE69BE6F-90F2-45FD-ADA4-B9D7B00DEF1D}" type="parTrans" cxnId="{067A2254-8421-43F7-8C34-F11EF35938E2}">
      <dgm:prSet/>
      <dgm:spPr/>
      <dgm:t>
        <a:bodyPr/>
        <a:lstStyle/>
        <a:p>
          <a:endParaRPr lang="en-US"/>
        </a:p>
      </dgm:t>
    </dgm:pt>
    <dgm:pt modelId="{A48D2EC3-2383-46A9-87F7-2C754B958EC5}" type="sibTrans" cxnId="{067A2254-8421-43F7-8C34-F11EF35938E2}">
      <dgm:prSet/>
      <dgm:spPr/>
      <dgm:t>
        <a:bodyPr/>
        <a:lstStyle/>
        <a:p>
          <a:endParaRPr lang="en-US"/>
        </a:p>
      </dgm:t>
    </dgm:pt>
    <dgm:pt modelId="{1E2D04A9-4FA0-4008-9DC5-758C93E1893A}">
      <dgm:prSet phldrT="[Text]"/>
      <dgm:spPr/>
      <dgm:t>
        <a:bodyPr/>
        <a:lstStyle/>
        <a:p>
          <a:r>
            <a:rPr lang="en-US" dirty="0" smtClean="0"/>
            <a:t>Red Prairie</a:t>
          </a:r>
          <a:endParaRPr lang="en-US" dirty="0"/>
        </a:p>
      </dgm:t>
    </dgm:pt>
    <dgm:pt modelId="{7A3F49FD-C86A-49CB-ACD4-7D40BF2535E5}" type="parTrans" cxnId="{AD8F7E68-574A-40E6-924E-9FA1D8A224F6}">
      <dgm:prSet/>
      <dgm:spPr/>
      <dgm:t>
        <a:bodyPr/>
        <a:lstStyle/>
        <a:p>
          <a:endParaRPr lang="en-US"/>
        </a:p>
      </dgm:t>
    </dgm:pt>
    <dgm:pt modelId="{6475B837-4708-43FD-A90B-2DF660E66DFC}" type="sibTrans" cxnId="{AD8F7E68-574A-40E6-924E-9FA1D8A224F6}">
      <dgm:prSet/>
      <dgm:spPr/>
      <dgm:t>
        <a:bodyPr/>
        <a:lstStyle/>
        <a:p>
          <a:endParaRPr lang="en-US"/>
        </a:p>
      </dgm:t>
    </dgm:pt>
    <dgm:pt modelId="{4856D9B9-B0D9-4B06-892C-1F7978BF1EA9}">
      <dgm:prSet phldrT="[Text]"/>
      <dgm:spPr/>
      <dgm:t>
        <a:bodyPr/>
        <a:lstStyle/>
        <a:p>
          <a:r>
            <a:rPr lang="en-US" dirty="0" err="1" smtClean="0"/>
            <a:t>Infor</a:t>
          </a:r>
          <a:endParaRPr lang="en-US" dirty="0"/>
        </a:p>
      </dgm:t>
    </dgm:pt>
    <dgm:pt modelId="{EE9C4B89-5A07-42EA-9C64-56ED43AC0E73}" type="parTrans" cxnId="{EBDF1CD6-EE6E-43FA-A165-6AF610E906AC}">
      <dgm:prSet/>
      <dgm:spPr/>
      <dgm:t>
        <a:bodyPr/>
        <a:lstStyle/>
        <a:p>
          <a:endParaRPr lang="en-US"/>
        </a:p>
      </dgm:t>
    </dgm:pt>
    <dgm:pt modelId="{44B6703D-9461-4C87-B976-AB104D1995F1}" type="sibTrans" cxnId="{EBDF1CD6-EE6E-43FA-A165-6AF610E906AC}">
      <dgm:prSet/>
      <dgm:spPr/>
      <dgm:t>
        <a:bodyPr/>
        <a:lstStyle/>
        <a:p>
          <a:endParaRPr lang="en-US"/>
        </a:p>
      </dgm:t>
    </dgm:pt>
    <dgm:pt modelId="{1A1721A0-6EE5-4DC5-8AF1-3F78B959DB6C}">
      <dgm:prSet phldrT="[Text]"/>
      <dgm:spPr/>
      <dgm:t>
        <a:bodyPr/>
        <a:lstStyle/>
        <a:p>
          <a:r>
            <a:rPr lang="en-US" dirty="0" smtClean="0"/>
            <a:t>SAP</a:t>
          </a:r>
          <a:endParaRPr lang="en-US" dirty="0"/>
        </a:p>
      </dgm:t>
    </dgm:pt>
    <dgm:pt modelId="{D7007171-0B4E-436F-A37D-B43876454538}" type="parTrans" cxnId="{A24186AD-F20D-416E-A24B-A0497433CAA1}">
      <dgm:prSet/>
      <dgm:spPr/>
      <dgm:t>
        <a:bodyPr/>
        <a:lstStyle/>
        <a:p>
          <a:endParaRPr lang="en-US"/>
        </a:p>
      </dgm:t>
    </dgm:pt>
    <dgm:pt modelId="{0132F84B-DAB6-41A1-BDB0-9CDB5EE6C5D9}" type="sibTrans" cxnId="{A24186AD-F20D-416E-A24B-A0497433CAA1}">
      <dgm:prSet/>
      <dgm:spPr/>
      <dgm:t>
        <a:bodyPr/>
        <a:lstStyle/>
        <a:p>
          <a:endParaRPr lang="en-US"/>
        </a:p>
      </dgm:t>
    </dgm:pt>
    <dgm:pt modelId="{1CFCD6D9-8230-492E-B7CC-1794B76C4B6F}">
      <dgm:prSet phldrT="[Text]"/>
      <dgm:spPr/>
      <dgm:t>
        <a:bodyPr/>
        <a:lstStyle/>
        <a:p>
          <a:r>
            <a:rPr lang="en-US" dirty="0" smtClean="0"/>
            <a:t>Oracle</a:t>
          </a:r>
          <a:endParaRPr lang="en-US" dirty="0"/>
        </a:p>
      </dgm:t>
    </dgm:pt>
    <dgm:pt modelId="{BDE68709-D0F3-4879-B11A-397E249BC556}" type="parTrans" cxnId="{6A8F0467-107A-499D-ADD9-FF940C39325C}">
      <dgm:prSet/>
      <dgm:spPr/>
      <dgm:t>
        <a:bodyPr/>
        <a:lstStyle/>
        <a:p>
          <a:endParaRPr lang="en-US"/>
        </a:p>
      </dgm:t>
    </dgm:pt>
    <dgm:pt modelId="{4381DDB6-A591-4B0E-A9C0-E997496FF04D}" type="sibTrans" cxnId="{6A8F0467-107A-499D-ADD9-FF940C39325C}">
      <dgm:prSet/>
      <dgm:spPr/>
      <dgm:t>
        <a:bodyPr/>
        <a:lstStyle/>
        <a:p>
          <a:endParaRPr lang="en-US"/>
        </a:p>
      </dgm:t>
    </dgm:pt>
    <dgm:pt modelId="{F25AB088-E26C-45CB-92E7-0937ACBBA7EA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80 Other Vendors</a:t>
          </a:r>
          <a:endParaRPr lang="en-US" dirty="0"/>
        </a:p>
      </dgm:t>
    </dgm:pt>
    <dgm:pt modelId="{32D944B8-7EDF-44CB-85B2-2077A34D47D7}" type="parTrans" cxnId="{88CA82EC-2B23-4FC7-9B14-503CA0F68923}">
      <dgm:prSet/>
      <dgm:spPr/>
      <dgm:t>
        <a:bodyPr/>
        <a:lstStyle/>
        <a:p>
          <a:endParaRPr lang="en-US"/>
        </a:p>
      </dgm:t>
    </dgm:pt>
    <dgm:pt modelId="{40DC8CB0-AA40-45B4-8D24-32BA9C1B1207}" type="sibTrans" cxnId="{88CA82EC-2B23-4FC7-9B14-503CA0F68923}">
      <dgm:prSet/>
      <dgm:spPr/>
      <dgm:t>
        <a:bodyPr/>
        <a:lstStyle/>
        <a:p>
          <a:endParaRPr lang="en-US"/>
        </a:p>
      </dgm:t>
    </dgm:pt>
    <dgm:pt modelId="{40187ED8-B3D7-4362-9121-B68F11799354}" type="pres">
      <dgm:prSet presAssocID="{C8923B01-1718-44D3-B976-A4E299706F7E}" presName="compositeShape" presStyleCnt="0">
        <dgm:presLayoutVars>
          <dgm:dir/>
          <dgm:resizeHandles/>
        </dgm:presLayoutVars>
      </dgm:prSet>
      <dgm:spPr/>
    </dgm:pt>
    <dgm:pt modelId="{E4489AA3-09A5-4B1A-BA01-F1E90CFE9E05}" type="pres">
      <dgm:prSet presAssocID="{C8923B01-1718-44D3-B976-A4E299706F7E}" presName="pyramid" presStyleLbl="node1" presStyleIdx="0" presStyleCnt="1"/>
      <dgm:spPr/>
    </dgm:pt>
    <dgm:pt modelId="{D28FFA2C-FF20-4350-99A7-4FCD387035E3}" type="pres">
      <dgm:prSet presAssocID="{C8923B01-1718-44D3-B976-A4E299706F7E}" presName="theList" presStyleCnt="0"/>
      <dgm:spPr/>
    </dgm:pt>
    <dgm:pt modelId="{75B2D07F-69D8-45AB-983A-3C541CE0EC13}" type="pres">
      <dgm:prSet presAssocID="{733E4817-012F-4572-8B3B-CF8734A2B0B4}" presName="aNode" presStyleLbl="fgAcc1" presStyleIdx="0" presStyleCnt="6">
        <dgm:presLayoutVars>
          <dgm:bulletEnabled val="1"/>
        </dgm:presLayoutVars>
      </dgm:prSet>
      <dgm:spPr/>
    </dgm:pt>
    <dgm:pt modelId="{D4AE8E30-3D82-4C93-9D92-BAEA91847FAA}" type="pres">
      <dgm:prSet presAssocID="{733E4817-012F-4572-8B3B-CF8734A2B0B4}" presName="aSpace" presStyleCnt="0"/>
      <dgm:spPr/>
    </dgm:pt>
    <dgm:pt modelId="{25A840AA-72D3-4D58-8610-725A985856F3}" type="pres">
      <dgm:prSet presAssocID="{1E2D04A9-4FA0-4008-9DC5-758C93E1893A}" presName="aNode" presStyleLbl="fgAcc1" presStyleIdx="1" presStyleCnt="6">
        <dgm:presLayoutVars>
          <dgm:bulletEnabled val="1"/>
        </dgm:presLayoutVars>
      </dgm:prSet>
      <dgm:spPr/>
    </dgm:pt>
    <dgm:pt modelId="{AABA7177-F36A-4335-9409-C04775DC1327}" type="pres">
      <dgm:prSet presAssocID="{1E2D04A9-4FA0-4008-9DC5-758C93E1893A}" presName="aSpace" presStyleCnt="0"/>
      <dgm:spPr/>
    </dgm:pt>
    <dgm:pt modelId="{B9F48C8A-7807-4104-907E-0C85B7B70A51}" type="pres">
      <dgm:prSet presAssocID="{4856D9B9-B0D9-4B06-892C-1F7978BF1EA9}" presName="aNode" presStyleLbl="fgAcc1" presStyleIdx="2" presStyleCnt="6">
        <dgm:presLayoutVars>
          <dgm:bulletEnabled val="1"/>
        </dgm:presLayoutVars>
      </dgm:prSet>
      <dgm:spPr/>
    </dgm:pt>
    <dgm:pt modelId="{677414DF-0BE5-4E20-A294-C8F48F2301B4}" type="pres">
      <dgm:prSet presAssocID="{4856D9B9-B0D9-4B06-892C-1F7978BF1EA9}" presName="aSpace" presStyleCnt="0"/>
      <dgm:spPr/>
    </dgm:pt>
    <dgm:pt modelId="{799B2EC4-28E2-424A-9079-8DD5F90D550F}" type="pres">
      <dgm:prSet presAssocID="{1A1721A0-6EE5-4DC5-8AF1-3F78B959DB6C}" presName="aNode" presStyleLbl="fgAcc1" presStyleIdx="3" presStyleCnt="6">
        <dgm:presLayoutVars>
          <dgm:bulletEnabled val="1"/>
        </dgm:presLayoutVars>
      </dgm:prSet>
      <dgm:spPr/>
    </dgm:pt>
    <dgm:pt modelId="{375A51C4-1304-4182-98BF-CBB1B5AB89F1}" type="pres">
      <dgm:prSet presAssocID="{1A1721A0-6EE5-4DC5-8AF1-3F78B959DB6C}" presName="aSpace" presStyleCnt="0"/>
      <dgm:spPr/>
    </dgm:pt>
    <dgm:pt modelId="{30B2949D-CE14-46EF-95D3-28DE12331AC3}" type="pres">
      <dgm:prSet presAssocID="{1CFCD6D9-8230-492E-B7CC-1794B76C4B6F}" presName="aNode" presStyleLbl="fgAcc1" presStyleIdx="4" presStyleCnt="6">
        <dgm:presLayoutVars>
          <dgm:bulletEnabled val="1"/>
        </dgm:presLayoutVars>
      </dgm:prSet>
      <dgm:spPr/>
    </dgm:pt>
    <dgm:pt modelId="{5489788D-7F10-41D5-AF46-89149C6F9A0D}" type="pres">
      <dgm:prSet presAssocID="{1CFCD6D9-8230-492E-B7CC-1794B76C4B6F}" presName="aSpace" presStyleCnt="0"/>
      <dgm:spPr/>
    </dgm:pt>
    <dgm:pt modelId="{5192E3A3-D2EC-4111-B663-B8CFFB47FACE}" type="pres">
      <dgm:prSet presAssocID="{F25AB088-E26C-45CB-92E7-0937ACBBA7EA}" presName="aNode" presStyleLbl="fgAcc1" presStyleIdx="5" presStyleCnt="6">
        <dgm:presLayoutVars>
          <dgm:bulletEnabled val="1"/>
        </dgm:presLayoutVars>
      </dgm:prSet>
      <dgm:spPr/>
    </dgm:pt>
    <dgm:pt modelId="{82738897-8472-4E11-81C5-96D0694BA0B2}" type="pres">
      <dgm:prSet presAssocID="{F25AB088-E26C-45CB-92E7-0937ACBBA7EA}" presName="aSpace" presStyleCnt="0"/>
      <dgm:spPr/>
    </dgm:pt>
  </dgm:ptLst>
  <dgm:cxnLst>
    <dgm:cxn modelId="{AD8F7E68-574A-40E6-924E-9FA1D8A224F6}" srcId="{C8923B01-1718-44D3-B976-A4E299706F7E}" destId="{1E2D04A9-4FA0-4008-9DC5-758C93E1893A}" srcOrd="1" destOrd="0" parTransId="{7A3F49FD-C86A-49CB-ACD4-7D40BF2535E5}" sibTransId="{6475B837-4708-43FD-A90B-2DF660E66DFC}"/>
    <dgm:cxn modelId="{05F85711-1C4C-4952-8F08-8091FBB1F7BF}" type="presOf" srcId="{F25AB088-E26C-45CB-92E7-0937ACBBA7EA}" destId="{5192E3A3-D2EC-4111-B663-B8CFFB47FACE}" srcOrd="0" destOrd="0" presId="urn:microsoft.com/office/officeart/2005/8/layout/pyramid2"/>
    <dgm:cxn modelId="{B3F7CA14-37B3-4159-8A2E-6D005A19CB80}" type="presOf" srcId="{1CFCD6D9-8230-492E-B7CC-1794B76C4B6F}" destId="{30B2949D-CE14-46EF-95D3-28DE12331AC3}" srcOrd="0" destOrd="0" presId="urn:microsoft.com/office/officeart/2005/8/layout/pyramid2"/>
    <dgm:cxn modelId="{EBDF1CD6-EE6E-43FA-A165-6AF610E906AC}" srcId="{C8923B01-1718-44D3-B976-A4E299706F7E}" destId="{4856D9B9-B0D9-4B06-892C-1F7978BF1EA9}" srcOrd="2" destOrd="0" parTransId="{EE9C4B89-5A07-42EA-9C64-56ED43AC0E73}" sibTransId="{44B6703D-9461-4C87-B976-AB104D1995F1}"/>
    <dgm:cxn modelId="{41352284-243F-45A4-88AE-E59625328B11}" type="presOf" srcId="{4856D9B9-B0D9-4B06-892C-1F7978BF1EA9}" destId="{B9F48C8A-7807-4104-907E-0C85B7B70A51}" srcOrd="0" destOrd="0" presId="urn:microsoft.com/office/officeart/2005/8/layout/pyramid2"/>
    <dgm:cxn modelId="{A8DF0577-0031-4BD3-AEE0-28E86AE71C61}" type="presOf" srcId="{733E4817-012F-4572-8B3B-CF8734A2B0B4}" destId="{75B2D07F-69D8-45AB-983A-3C541CE0EC13}" srcOrd="0" destOrd="0" presId="urn:microsoft.com/office/officeart/2005/8/layout/pyramid2"/>
    <dgm:cxn modelId="{6A8F0467-107A-499D-ADD9-FF940C39325C}" srcId="{C8923B01-1718-44D3-B976-A4E299706F7E}" destId="{1CFCD6D9-8230-492E-B7CC-1794B76C4B6F}" srcOrd="4" destOrd="0" parTransId="{BDE68709-D0F3-4879-B11A-397E249BC556}" sibTransId="{4381DDB6-A591-4B0E-A9C0-E997496FF04D}"/>
    <dgm:cxn modelId="{A24186AD-F20D-416E-A24B-A0497433CAA1}" srcId="{C8923B01-1718-44D3-B976-A4E299706F7E}" destId="{1A1721A0-6EE5-4DC5-8AF1-3F78B959DB6C}" srcOrd="3" destOrd="0" parTransId="{D7007171-0B4E-436F-A37D-B43876454538}" sibTransId="{0132F84B-DAB6-41A1-BDB0-9CDB5EE6C5D9}"/>
    <dgm:cxn modelId="{7A26BD9F-D4D8-46CD-871B-800C7A343349}" type="presOf" srcId="{C8923B01-1718-44D3-B976-A4E299706F7E}" destId="{40187ED8-B3D7-4362-9121-B68F11799354}" srcOrd="0" destOrd="0" presId="urn:microsoft.com/office/officeart/2005/8/layout/pyramid2"/>
    <dgm:cxn modelId="{67F12A75-D742-42C8-A6A7-5AC329741558}" type="presOf" srcId="{1E2D04A9-4FA0-4008-9DC5-758C93E1893A}" destId="{25A840AA-72D3-4D58-8610-725A985856F3}" srcOrd="0" destOrd="0" presId="urn:microsoft.com/office/officeart/2005/8/layout/pyramid2"/>
    <dgm:cxn modelId="{067A2254-8421-43F7-8C34-F11EF35938E2}" srcId="{C8923B01-1718-44D3-B976-A4E299706F7E}" destId="{733E4817-012F-4572-8B3B-CF8734A2B0B4}" srcOrd="0" destOrd="0" parTransId="{CE69BE6F-90F2-45FD-ADA4-B9D7B00DEF1D}" sibTransId="{A48D2EC3-2383-46A9-87F7-2C754B958EC5}"/>
    <dgm:cxn modelId="{88CA82EC-2B23-4FC7-9B14-503CA0F68923}" srcId="{C8923B01-1718-44D3-B976-A4E299706F7E}" destId="{F25AB088-E26C-45CB-92E7-0937ACBBA7EA}" srcOrd="5" destOrd="0" parTransId="{32D944B8-7EDF-44CB-85B2-2077A34D47D7}" sibTransId="{40DC8CB0-AA40-45B4-8D24-32BA9C1B1207}"/>
    <dgm:cxn modelId="{1C4DEE5A-D3BA-4314-9AF2-B14C78D66BA7}" type="presOf" srcId="{1A1721A0-6EE5-4DC5-8AF1-3F78B959DB6C}" destId="{799B2EC4-28E2-424A-9079-8DD5F90D550F}" srcOrd="0" destOrd="0" presId="urn:microsoft.com/office/officeart/2005/8/layout/pyramid2"/>
    <dgm:cxn modelId="{03D4B739-B8CB-42C4-AAFD-5DF5837F3FBE}" type="presParOf" srcId="{40187ED8-B3D7-4362-9121-B68F11799354}" destId="{E4489AA3-09A5-4B1A-BA01-F1E90CFE9E05}" srcOrd="0" destOrd="0" presId="urn:microsoft.com/office/officeart/2005/8/layout/pyramid2"/>
    <dgm:cxn modelId="{EF2AAB9C-9C5A-4BA5-9193-5E1EF1E9BC1F}" type="presParOf" srcId="{40187ED8-B3D7-4362-9121-B68F11799354}" destId="{D28FFA2C-FF20-4350-99A7-4FCD387035E3}" srcOrd="1" destOrd="0" presId="urn:microsoft.com/office/officeart/2005/8/layout/pyramid2"/>
    <dgm:cxn modelId="{72F28A28-26CA-4586-BA9C-B195C984E34E}" type="presParOf" srcId="{D28FFA2C-FF20-4350-99A7-4FCD387035E3}" destId="{75B2D07F-69D8-45AB-983A-3C541CE0EC13}" srcOrd="0" destOrd="0" presId="urn:microsoft.com/office/officeart/2005/8/layout/pyramid2"/>
    <dgm:cxn modelId="{624972D7-00E1-48DE-8341-DCA38D2E8CF1}" type="presParOf" srcId="{D28FFA2C-FF20-4350-99A7-4FCD387035E3}" destId="{D4AE8E30-3D82-4C93-9D92-BAEA91847FAA}" srcOrd="1" destOrd="0" presId="urn:microsoft.com/office/officeart/2005/8/layout/pyramid2"/>
    <dgm:cxn modelId="{DC8FC80B-86A7-4744-B84E-2E1C82FE822D}" type="presParOf" srcId="{D28FFA2C-FF20-4350-99A7-4FCD387035E3}" destId="{25A840AA-72D3-4D58-8610-725A985856F3}" srcOrd="2" destOrd="0" presId="urn:microsoft.com/office/officeart/2005/8/layout/pyramid2"/>
    <dgm:cxn modelId="{F42CE592-75C9-4726-AF20-20AC63630984}" type="presParOf" srcId="{D28FFA2C-FF20-4350-99A7-4FCD387035E3}" destId="{AABA7177-F36A-4335-9409-C04775DC1327}" srcOrd="3" destOrd="0" presId="urn:microsoft.com/office/officeart/2005/8/layout/pyramid2"/>
    <dgm:cxn modelId="{F30895BD-EC39-440E-8C7A-7AAE50F4913C}" type="presParOf" srcId="{D28FFA2C-FF20-4350-99A7-4FCD387035E3}" destId="{B9F48C8A-7807-4104-907E-0C85B7B70A51}" srcOrd="4" destOrd="0" presId="urn:microsoft.com/office/officeart/2005/8/layout/pyramid2"/>
    <dgm:cxn modelId="{BC3ACB6F-8896-470A-9D13-5A80324E985E}" type="presParOf" srcId="{D28FFA2C-FF20-4350-99A7-4FCD387035E3}" destId="{677414DF-0BE5-4E20-A294-C8F48F2301B4}" srcOrd="5" destOrd="0" presId="urn:microsoft.com/office/officeart/2005/8/layout/pyramid2"/>
    <dgm:cxn modelId="{1846317A-A7BB-4C8B-AC33-D7A829538BDD}" type="presParOf" srcId="{D28FFA2C-FF20-4350-99A7-4FCD387035E3}" destId="{799B2EC4-28E2-424A-9079-8DD5F90D550F}" srcOrd="6" destOrd="0" presId="urn:microsoft.com/office/officeart/2005/8/layout/pyramid2"/>
    <dgm:cxn modelId="{D1E22E6B-1392-4471-ADAD-EDE2F656D08C}" type="presParOf" srcId="{D28FFA2C-FF20-4350-99A7-4FCD387035E3}" destId="{375A51C4-1304-4182-98BF-CBB1B5AB89F1}" srcOrd="7" destOrd="0" presId="urn:microsoft.com/office/officeart/2005/8/layout/pyramid2"/>
    <dgm:cxn modelId="{FC5B445C-1980-4CB3-8871-853ECF097947}" type="presParOf" srcId="{D28FFA2C-FF20-4350-99A7-4FCD387035E3}" destId="{30B2949D-CE14-46EF-95D3-28DE12331AC3}" srcOrd="8" destOrd="0" presId="urn:microsoft.com/office/officeart/2005/8/layout/pyramid2"/>
    <dgm:cxn modelId="{E5EE4127-275A-4882-82EF-44D0A745D20B}" type="presParOf" srcId="{D28FFA2C-FF20-4350-99A7-4FCD387035E3}" destId="{5489788D-7F10-41D5-AF46-89149C6F9A0D}" srcOrd="9" destOrd="0" presId="urn:microsoft.com/office/officeart/2005/8/layout/pyramid2"/>
    <dgm:cxn modelId="{7F00DAD7-867D-4E47-B890-5CF8C861A2A6}" type="presParOf" srcId="{D28FFA2C-FF20-4350-99A7-4FCD387035E3}" destId="{5192E3A3-D2EC-4111-B663-B8CFFB47FACE}" srcOrd="10" destOrd="0" presId="urn:microsoft.com/office/officeart/2005/8/layout/pyramid2"/>
    <dgm:cxn modelId="{A660A007-ACF4-48A0-8086-183882509937}" type="presParOf" srcId="{D28FFA2C-FF20-4350-99A7-4FCD387035E3}" destId="{82738897-8472-4E11-81C5-96D0694BA0B2}" srcOrd="11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95B10-23F2-43F1-BDF1-936B85E8BA16}" type="datetimeFigureOut">
              <a:rPr lang="en-US" smtClean="0"/>
              <a:pPr/>
              <a:t>10/28/2008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DF4C-E952-4365-88A4-ED5DCC60D1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10/28/2008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10/28/2008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10/28/2008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10/28/2008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89599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0"/>
            <a:ext cx="7772400" cy="1362075"/>
          </a:xfrm>
        </p:spPr>
        <p:txBody>
          <a:bodyPr anchor="b" anchorCtr="0"/>
          <a:lstStyle>
            <a:lvl1pPr algn="l">
              <a:buNone/>
              <a:defRPr sz="4000" b="1" cap="none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447800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10/28/2008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137160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1371600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144780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10/28/2008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10/28/2008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10/28/2008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10/28/2008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10/28/2008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10/28/2008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10/28/2008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 userDrawn="1"/>
        </p:nvSpPr>
        <p:spPr>
          <a:xfrm flipV="1">
            <a:off x="69412" y="137160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9146" y="1371600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8306" y="144780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i.pbase.com/u33/indyboosler/large/21465543.IMG_7621.jpg&amp;imgrefurl=http://www.pbase.com/indyboosler/image/21465543&amp;h=533&amp;w=800&amp;sz=43&amp;hl=en&amp;start=10&amp;usg=__thmJvT48FOweEIsU7kcUjr3-y4A=&amp;tbnid=-QJ__LSJhLu33M:&amp;tbnh=95&amp;tbnw=143&amp;prev=/images?q=big+gorilla&amp;gbv=2&amp;hl=e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19400" y="3200400"/>
            <a:ext cx="4876800" cy="16002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Scott Lane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Penser Supply Chain Inc.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29 Oct 08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95600" y="1505930"/>
            <a:ext cx="5791200" cy="1846870"/>
          </a:xfrm>
        </p:spPr>
        <p:txBody>
          <a:bodyPr>
            <a:normAutofit/>
          </a:bodyPr>
          <a:lstStyle/>
          <a:p>
            <a:r>
              <a:rPr smtClean="0"/>
              <a:t>ERP &amp; WMS</a:t>
            </a:r>
            <a:endParaRPr lang="en-US" dirty="0"/>
          </a:p>
        </p:txBody>
      </p:sp>
      <p:pic>
        <p:nvPicPr>
          <p:cNvPr id="4" name="Picture 3" descr="pensersc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5410200"/>
            <a:ext cx="2798323" cy="1171798"/>
          </a:xfrm>
          <a:prstGeom prst="rect">
            <a:avLst/>
          </a:prstGeom>
        </p:spPr>
      </p:pic>
      <p:pic>
        <p:nvPicPr>
          <p:cNvPr id="29698" name="Picture 2" descr="http://www.pensersc.com/images/pensersc_r3_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27432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C:\Documents and Settings\scott\Local Settings\Temporary Internet Files\Content.IE5\RK9K8YMI\MPj04331640000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447800"/>
            <a:ext cx="9141098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 = Data Management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432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68768" y="3163669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Common 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Database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41910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</a:rPr>
              <a:t>Payroll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00400" y="16764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</a:rPr>
              <a:t>Purchasing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2286000"/>
            <a:ext cx="14478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Customer Profile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200400"/>
            <a:ext cx="14478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Shipping Profile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4114800"/>
            <a:ext cx="14478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Carrier Profile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67000" y="26670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</a:rPr>
              <a:t>Inventory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4800" y="5029200"/>
            <a:ext cx="14478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Item 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Profile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90800" y="39624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Manufacturing</a:t>
            </a:r>
            <a:endParaRPr lang="en-US" sz="16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29200" y="57912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</a:rPr>
              <a:t>Warehouse Management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8000" y="54864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Transportation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</a:rPr>
              <a:t>Management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858000" y="19050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17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Customer Relationship Management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124200" y="51816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</a:rPr>
              <a:t>Inventory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029200" y="16002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</a:rPr>
              <a:t>Order </a:t>
            </a:r>
          </a:p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</a:rPr>
              <a:t>Management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86600" y="30480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effectLst/>
              </a:rPr>
              <a:t>Accounting</a:t>
            </a:r>
            <a:endParaRPr lang="en-US" sz="2000" dirty="0" smtClean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377952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CS Policy</a:t>
            </a:r>
            <a:endParaRPr lang="en-US" sz="1000" dirty="0"/>
          </a:p>
        </p:txBody>
      </p:sp>
      <p:sp>
        <p:nvSpPr>
          <p:cNvPr id="27" name="Rounded Rectangle 26"/>
          <p:cNvSpPr/>
          <p:nvPr/>
        </p:nvSpPr>
        <p:spPr>
          <a:xfrm>
            <a:off x="1600200" y="2971800"/>
            <a:ext cx="914400" cy="609600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Customer Service &amp; Order Processing</a:t>
            </a:r>
            <a:endParaRPr lang="en-US" sz="10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1676400" y="435864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Satisfaction</a:t>
            </a:r>
            <a:endParaRPr lang="en-US" sz="900" dirty="0"/>
          </a:p>
        </p:txBody>
      </p:sp>
      <p:sp>
        <p:nvSpPr>
          <p:cNvPr id="29" name="Rounded Rectangle 28"/>
          <p:cNvSpPr/>
          <p:nvPr/>
        </p:nvSpPr>
        <p:spPr>
          <a:xfrm>
            <a:off x="1676400" y="493776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Order Entry</a:t>
            </a:r>
            <a:endParaRPr lang="en-US" sz="1000" dirty="0"/>
          </a:p>
        </p:txBody>
      </p:sp>
      <p:sp>
        <p:nvSpPr>
          <p:cNvPr id="30" name="Rounded Rectangle 29"/>
          <p:cNvSpPr/>
          <p:nvPr/>
        </p:nvSpPr>
        <p:spPr>
          <a:xfrm>
            <a:off x="1676400" y="551688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Order </a:t>
            </a:r>
            <a:r>
              <a:rPr lang="en-US" sz="900" dirty="0" smtClean="0"/>
              <a:t>Processing</a:t>
            </a:r>
            <a:endParaRPr lang="en-US" sz="1000" dirty="0"/>
          </a:p>
        </p:txBody>
      </p:sp>
      <p:sp>
        <p:nvSpPr>
          <p:cNvPr id="31" name="Rounded Rectangle 30"/>
          <p:cNvSpPr/>
          <p:nvPr/>
        </p:nvSpPr>
        <p:spPr>
          <a:xfrm>
            <a:off x="1676400" y="609600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Invoicing &amp; Collections</a:t>
            </a:r>
            <a:endParaRPr lang="en-US" sz="800" dirty="0"/>
          </a:p>
        </p:txBody>
      </p:sp>
      <p:sp>
        <p:nvSpPr>
          <p:cNvPr id="32" name="Rounded Rectangle 31"/>
          <p:cNvSpPr/>
          <p:nvPr/>
        </p:nvSpPr>
        <p:spPr>
          <a:xfrm>
            <a:off x="2819400" y="377952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Forecasting</a:t>
            </a:r>
            <a:endParaRPr lang="en-US" sz="900" dirty="0"/>
          </a:p>
        </p:txBody>
      </p:sp>
      <p:sp>
        <p:nvSpPr>
          <p:cNvPr id="33" name="Rounded Rectangle 32"/>
          <p:cNvSpPr/>
          <p:nvPr/>
        </p:nvSpPr>
        <p:spPr>
          <a:xfrm>
            <a:off x="2743200" y="2971800"/>
            <a:ext cx="914400" cy="609600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Inventory Planning &amp; </a:t>
            </a:r>
            <a:r>
              <a:rPr lang="en-US" sz="900" b="1" dirty="0" smtClean="0"/>
              <a:t>Management</a:t>
            </a:r>
            <a:endParaRPr lang="en-US" sz="1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2819400" y="435864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Order Qty Engineering</a:t>
            </a:r>
            <a:endParaRPr lang="en-US" sz="800" dirty="0"/>
          </a:p>
        </p:txBody>
      </p:sp>
      <p:sp>
        <p:nvSpPr>
          <p:cNvPr id="35" name="Rounded Rectangle 34"/>
          <p:cNvSpPr/>
          <p:nvPr/>
        </p:nvSpPr>
        <p:spPr>
          <a:xfrm>
            <a:off x="2819400" y="493776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Fill Rate Planning</a:t>
            </a:r>
            <a:endParaRPr lang="en-US" sz="1050" dirty="0"/>
          </a:p>
        </p:txBody>
      </p:sp>
      <p:sp>
        <p:nvSpPr>
          <p:cNvPr id="36" name="Rounded Rectangle 35"/>
          <p:cNvSpPr/>
          <p:nvPr/>
        </p:nvSpPr>
        <p:spPr>
          <a:xfrm>
            <a:off x="2819400" y="551688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Control Policy</a:t>
            </a:r>
            <a:endParaRPr lang="en-US" sz="1000" dirty="0"/>
          </a:p>
        </p:txBody>
      </p:sp>
      <p:sp>
        <p:nvSpPr>
          <p:cNvPr id="37" name="Rounded Rectangle 36"/>
          <p:cNvSpPr/>
          <p:nvPr/>
        </p:nvSpPr>
        <p:spPr>
          <a:xfrm>
            <a:off x="2819400" y="609600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Deployment</a:t>
            </a:r>
            <a:endParaRPr lang="en-US" sz="800" dirty="0"/>
          </a:p>
        </p:txBody>
      </p:sp>
      <p:sp>
        <p:nvSpPr>
          <p:cNvPr id="38" name="Rounded Rectangle 37"/>
          <p:cNvSpPr/>
          <p:nvPr/>
        </p:nvSpPr>
        <p:spPr>
          <a:xfrm>
            <a:off x="4038600" y="377952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Supplier Service Policy</a:t>
            </a:r>
            <a:endParaRPr lang="en-US" sz="900" dirty="0"/>
          </a:p>
        </p:txBody>
      </p:sp>
      <p:sp>
        <p:nvSpPr>
          <p:cNvPr id="39" name="Rounded Rectangle 38"/>
          <p:cNvSpPr/>
          <p:nvPr/>
        </p:nvSpPr>
        <p:spPr>
          <a:xfrm>
            <a:off x="3962400" y="2971800"/>
            <a:ext cx="914400" cy="609600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Supply</a:t>
            </a:r>
            <a:endParaRPr lang="en-US" sz="1000" b="1" dirty="0"/>
          </a:p>
        </p:txBody>
      </p:sp>
      <p:sp>
        <p:nvSpPr>
          <p:cNvPr id="40" name="Rounded Rectangle 39"/>
          <p:cNvSpPr/>
          <p:nvPr/>
        </p:nvSpPr>
        <p:spPr>
          <a:xfrm>
            <a:off x="4038600" y="435864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Sourcing</a:t>
            </a:r>
            <a:endParaRPr lang="en-US" sz="900" dirty="0"/>
          </a:p>
        </p:txBody>
      </p:sp>
      <p:sp>
        <p:nvSpPr>
          <p:cNvPr id="41" name="Rounded Rectangle 40"/>
          <p:cNvSpPr/>
          <p:nvPr/>
        </p:nvSpPr>
        <p:spPr>
          <a:xfrm>
            <a:off x="4038600" y="493776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Supplier</a:t>
            </a:r>
            <a:r>
              <a:rPr lang="en-US" sz="1050" dirty="0" smtClean="0"/>
              <a:t> </a:t>
            </a:r>
            <a:r>
              <a:rPr lang="en-US" sz="900" dirty="0" smtClean="0"/>
              <a:t>Integration</a:t>
            </a:r>
            <a:endParaRPr lang="en-US" sz="1050" dirty="0"/>
          </a:p>
        </p:txBody>
      </p:sp>
      <p:sp>
        <p:nvSpPr>
          <p:cNvPr id="42" name="Rounded Rectangle 41"/>
          <p:cNvSpPr/>
          <p:nvPr/>
        </p:nvSpPr>
        <p:spPr>
          <a:xfrm>
            <a:off x="4038600" y="551688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PO Processing</a:t>
            </a:r>
            <a:endParaRPr lang="en-US" sz="900" dirty="0"/>
          </a:p>
        </p:txBody>
      </p:sp>
      <p:sp>
        <p:nvSpPr>
          <p:cNvPr id="43" name="Rounded Rectangle 42"/>
          <p:cNvSpPr/>
          <p:nvPr/>
        </p:nvSpPr>
        <p:spPr>
          <a:xfrm>
            <a:off x="4038600" y="609600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Buying &amp; Payment</a:t>
            </a:r>
            <a:endParaRPr lang="en-US" sz="900" dirty="0"/>
          </a:p>
        </p:txBody>
      </p:sp>
      <p:sp>
        <p:nvSpPr>
          <p:cNvPr id="44" name="Rounded Rectangle 43"/>
          <p:cNvSpPr/>
          <p:nvPr/>
        </p:nvSpPr>
        <p:spPr>
          <a:xfrm>
            <a:off x="5334000" y="377952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Network Design</a:t>
            </a:r>
            <a:endParaRPr lang="en-US" sz="900" dirty="0"/>
          </a:p>
        </p:txBody>
      </p:sp>
      <p:sp>
        <p:nvSpPr>
          <p:cNvPr id="45" name="Rounded Rectangle 44"/>
          <p:cNvSpPr/>
          <p:nvPr/>
        </p:nvSpPr>
        <p:spPr>
          <a:xfrm>
            <a:off x="5181600" y="2971800"/>
            <a:ext cx="990600" cy="609600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/>
              <a:t>Transportation</a:t>
            </a:r>
            <a:endParaRPr lang="en-US" sz="900" b="1" dirty="0"/>
          </a:p>
        </p:txBody>
      </p:sp>
      <p:sp>
        <p:nvSpPr>
          <p:cNvPr id="46" name="Rounded Rectangle 45"/>
          <p:cNvSpPr/>
          <p:nvPr/>
        </p:nvSpPr>
        <p:spPr>
          <a:xfrm>
            <a:off x="5334000" y="434340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Shipment Mgt</a:t>
            </a:r>
            <a:endParaRPr lang="en-US" sz="900" dirty="0"/>
          </a:p>
        </p:txBody>
      </p:sp>
      <p:sp>
        <p:nvSpPr>
          <p:cNvPr id="47" name="Rounded Rectangle 46"/>
          <p:cNvSpPr/>
          <p:nvPr/>
        </p:nvSpPr>
        <p:spPr>
          <a:xfrm>
            <a:off x="5334000" y="493776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Fleet Mgt</a:t>
            </a:r>
            <a:endParaRPr lang="en-US" sz="1050" dirty="0"/>
          </a:p>
        </p:txBody>
      </p:sp>
      <p:sp>
        <p:nvSpPr>
          <p:cNvPr id="48" name="Rounded Rectangle 47"/>
          <p:cNvSpPr/>
          <p:nvPr/>
        </p:nvSpPr>
        <p:spPr>
          <a:xfrm>
            <a:off x="5334000" y="551688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Carrier Mgt</a:t>
            </a:r>
            <a:endParaRPr lang="en-US" sz="900" dirty="0"/>
          </a:p>
        </p:txBody>
      </p:sp>
      <p:sp>
        <p:nvSpPr>
          <p:cNvPr id="49" name="Rounded Rectangle 48"/>
          <p:cNvSpPr/>
          <p:nvPr/>
        </p:nvSpPr>
        <p:spPr>
          <a:xfrm>
            <a:off x="5334000" y="6096000"/>
            <a:ext cx="76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Freight Mgt</a:t>
            </a:r>
            <a:endParaRPr lang="en-US" sz="900" dirty="0"/>
          </a:p>
        </p:txBody>
      </p:sp>
      <p:sp>
        <p:nvSpPr>
          <p:cNvPr id="50" name="Rounded Rectangle 49"/>
          <p:cNvSpPr/>
          <p:nvPr/>
        </p:nvSpPr>
        <p:spPr>
          <a:xfrm>
            <a:off x="6629400" y="3779520"/>
            <a:ext cx="762000" cy="381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Receiving</a:t>
            </a:r>
            <a:endParaRPr lang="en-US" sz="900" dirty="0"/>
          </a:p>
        </p:txBody>
      </p:sp>
      <p:sp>
        <p:nvSpPr>
          <p:cNvPr id="51" name="Rounded Rectangle 50"/>
          <p:cNvSpPr/>
          <p:nvPr/>
        </p:nvSpPr>
        <p:spPr>
          <a:xfrm>
            <a:off x="6477000" y="2971800"/>
            <a:ext cx="990600" cy="609600"/>
          </a:xfrm>
          <a:prstGeom prst="roundRect">
            <a:avLst/>
          </a:prstGeom>
          <a:solidFill>
            <a:srgbClr val="C0000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Warehousing</a:t>
            </a:r>
            <a:endParaRPr lang="en-US" sz="1000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6629400" y="4358640"/>
            <a:ext cx="762000" cy="381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 smtClean="0"/>
              <a:t>Putaway</a:t>
            </a:r>
            <a:endParaRPr lang="en-US" sz="900" dirty="0"/>
          </a:p>
        </p:txBody>
      </p:sp>
      <p:sp>
        <p:nvSpPr>
          <p:cNvPr id="53" name="Rounded Rectangle 52"/>
          <p:cNvSpPr/>
          <p:nvPr/>
        </p:nvSpPr>
        <p:spPr>
          <a:xfrm>
            <a:off x="6629400" y="4937760"/>
            <a:ext cx="762000" cy="381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Storage</a:t>
            </a:r>
            <a:endParaRPr lang="en-US" sz="1050" dirty="0"/>
          </a:p>
        </p:txBody>
      </p:sp>
      <p:sp>
        <p:nvSpPr>
          <p:cNvPr id="54" name="Rounded Rectangle 53"/>
          <p:cNvSpPr/>
          <p:nvPr/>
        </p:nvSpPr>
        <p:spPr>
          <a:xfrm>
            <a:off x="6629400" y="5516880"/>
            <a:ext cx="762000" cy="381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Order Picking</a:t>
            </a:r>
            <a:endParaRPr lang="en-US" sz="900" dirty="0"/>
          </a:p>
        </p:txBody>
      </p:sp>
      <p:sp>
        <p:nvSpPr>
          <p:cNvPr id="55" name="Rounded Rectangle 54"/>
          <p:cNvSpPr/>
          <p:nvPr/>
        </p:nvSpPr>
        <p:spPr>
          <a:xfrm>
            <a:off x="6629400" y="6096000"/>
            <a:ext cx="762000" cy="381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Shipping</a:t>
            </a:r>
            <a:endParaRPr lang="en-US" sz="900" dirty="0"/>
          </a:p>
        </p:txBody>
      </p:sp>
      <p:sp>
        <p:nvSpPr>
          <p:cNvPr id="56" name="Rectangle 55"/>
          <p:cNvSpPr/>
          <p:nvPr/>
        </p:nvSpPr>
        <p:spPr>
          <a:xfrm>
            <a:off x="2743200" y="2286000"/>
            <a:ext cx="10668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Process Designs</a:t>
            </a:r>
            <a:endParaRPr lang="en-US" sz="1200" b="1" dirty="0"/>
          </a:p>
        </p:txBody>
      </p:sp>
      <p:sp>
        <p:nvSpPr>
          <p:cNvPr id="57" name="Rectangle 56"/>
          <p:cNvSpPr/>
          <p:nvPr/>
        </p:nvSpPr>
        <p:spPr>
          <a:xfrm>
            <a:off x="2743200" y="16764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Measures &amp; Goals</a:t>
            </a:r>
            <a:endParaRPr lang="en-US" sz="1200" b="1" dirty="0"/>
          </a:p>
        </p:txBody>
      </p:sp>
      <p:sp>
        <p:nvSpPr>
          <p:cNvPr id="58" name="Rectangle 57"/>
          <p:cNvSpPr/>
          <p:nvPr/>
        </p:nvSpPr>
        <p:spPr>
          <a:xfrm>
            <a:off x="4953000" y="16764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Information Systems Requirements</a:t>
            </a:r>
            <a:endParaRPr lang="en-US" sz="1200" b="1" dirty="0"/>
          </a:p>
        </p:txBody>
      </p:sp>
      <p:sp>
        <p:nvSpPr>
          <p:cNvPr id="59" name="Rectangle 58"/>
          <p:cNvSpPr/>
          <p:nvPr/>
        </p:nvSpPr>
        <p:spPr>
          <a:xfrm>
            <a:off x="4953000" y="22860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Organization Development</a:t>
            </a:r>
            <a:endParaRPr lang="en-US" sz="1200" b="1" dirty="0"/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3810000" y="2286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7" idx="3"/>
            <a:endCxn id="58" idx="1"/>
          </p:cNvCxnSpPr>
          <p:nvPr/>
        </p:nvCxnSpPr>
        <p:spPr>
          <a:xfrm>
            <a:off x="3810000" y="19050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6" idx="3"/>
            <a:endCxn id="59" idx="1"/>
          </p:cNvCxnSpPr>
          <p:nvPr/>
        </p:nvCxnSpPr>
        <p:spPr>
          <a:xfrm>
            <a:off x="3810000" y="25146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057400" y="2819400"/>
            <a:ext cx="502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7" idx="0"/>
          </p:cNvCxnSpPr>
          <p:nvPr/>
        </p:nvCxnSpPr>
        <p:spPr>
          <a:xfrm rot="5400000">
            <a:off x="1981200" y="2895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33" idx="0"/>
          </p:cNvCxnSpPr>
          <p:nvPr/>
        </p:nvCxnSpPr>
        <p:spPr>
          <a:xfrm rot="5400000">
            <a:off x="3124200" y="2895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9" idx="0"/>
          </p:cNvCxnSpPr>
          <p:nvPr/>
        </p:nvCxnSpPr>
        <p:spPr>
          <a:xfrm rot="5400000">
            <a:off x="4343400" y="28956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45" idx="0"/>
          </p:cNvCxnSpPr>
          <p:nvPr/>
        </p:nvCxnSpPr>
        <p:spPr>
          <a:xfrm rot="5400000">
            <a:off x="5619750" y="2876550"/>
            <a:ext cx="152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51" idx="0"/>
          </p:cNvCxnSpPr>
          <p:nvPr/>
        </p:nvCxnSpPr>
        <p:spPr>
          <a:xfrm rot="5400000">
            <a:off x="6915150" y="2876550"/>
            <a:ext cx="152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819400" y="457200"/>
            <a:ext cx="34290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Logistics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WMS Scope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6764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WMS 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The WMS market is highly fragmented with over 80 suppliers of that solution.</a:t>
            </a:r>
          </a:p>
          <a:p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676400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2623066" y="370153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Rev &gt; $60 million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4-Point Star 5"/>
          <p:cNvSpPr/>
          <p:nvPr/>
        </p:nvSpPr>
        <p:spPr>
          <a:xfrm>
            <a:off x="5029200" y="3048000"/>
            <a:ext cx="152400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4-Point Star 6"/>
          <p:cNvSpPr/>
          <p:nvPr/>
        </p:nvSpPr>
        <p:spPr>
          <a:xfrm>
            <a:off x="5181600" y="5257800"/>
            <a:ext cx="152400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ARC’s Top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19225"/>
            <a:ext cx="90011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63246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Copyright 2008 © ARC Advisory Group • ARCweb.com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Warehouse Functions</a:t>
            </a:r>
            <a:endParaRPr lang="en-US" dirty="0"/>
          </a:p>
        </p:txBody>
      </p:sp>
      <p:pic>
        <p:nvPicPr>
          <p:cNvPr id="24578" name="Picture 2" descr="Warehouse Management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4000"/>
            <a:ext cx="5407571" cy="515112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5410200" y="3657600"/>
            <a:ext cx="914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Receiving</a:t>
            </a:r>
            <a:endParaRPr lang="en-US" sz="1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876800" y="5334000"/>
            <a:ext cx="914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Shipping</a:t>
            </a:r>
            <a:endParaRPr lang="en-US" sz="1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400800" y="3810000"/>
            <a:ext cx="914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Inventory</a:t>
            </a:r>
            <a:endParaRPr lang="en-US" sz="12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267200" y="1676400"/>
            <a:ext cx="914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Picking</a:t>
            </a:r>
            <a:endParaRPr lang="en-US" sz="1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096000" y="2133600"/>
            <a:ext cx="9144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Put-away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Warehouse Operations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762000" y="1905000"/>
          <a:ext cx="7772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Receiving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Storage/Inventory Tracking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 Entry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Picking/Staging/Loading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Cross-docking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Processing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Packaging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 Assembly/Kitting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Labeling/Packaging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Promotions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Breakbulk</a:t>
                      </a:r>
                      <a:r>
                        <a:rPr lang="en-US" dirty="0" smtClean="0"/>
                        <a:t>/Consolidation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Import/Export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Proof –of –</a:t>
                      </a:r>
                      <a:r>
                        <a:rPr lang="en-US" baseline="0" dirty="0" smtClean="0"/>
                        <a:t> delivery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Documents and Settings\scott\Local Settings\Temporary Internet Files\Content.IE5\RK9K8YMI\MPj04331640000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E"/>
              </a:clrFrom>
              <a:clrTo>
                <a:srgbClr val="FCFC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447800"/>
            <a:ext cx="9141098" cy="541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Warehouse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956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273568" y="3316069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Common 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Database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0400" y="22098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Receiving</a:t>
            </a:r>
            <a:endParaRPr lang="en-US" sz="16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0400" y="22860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Shipping</a:t>
            </a:r>
            <a:endParaRPr lang="en-US" sz="16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38862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Inventory</a:t>
            </a:r>
            <a:endParaRPr lang="en-US" sz="16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0" y="38100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Warehouse Task Management</a:t>
            </a:r>
            <a:endParaRPr lang="en-US" sz="16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0" y="54102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Labor</a:t>
            </a:r>
          </a:p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Management</a:t>
            </a:r>
            <a:endParaRPr lang="en-US" sz="16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29000" y="53340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Billing</a:t>
            </a:r>
            <a:endParaRPr lang="en-US" sz="16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3200400"/>
            <a:ext cx="14478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Shipping Profile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4114800"/>
            <a:ext cx="14478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Carrier Profile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5029200"/>
            <a:ext cx="14478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Item 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Profile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2286000"/>
            <a:ext cx="1447800" cy="609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Customer Profile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05400" y="1752600"/>
            <a:ext cx="1371600" cy="762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ffectLst/>
              </a:rPr>
              <a:t>Crossdocking</a:t>
            </a:r>
            <a:endParaRPr lang="en-US" sz="160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World-class Warehousing Practices</a:t>
            </a:r>
            <a:endParaRPr lang="en-US" b="1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838200" y="1219200"/>
          <a:ext cx="7756525" cy="5424488"/>
        </p:xfrm>
        <a:graphic>
          <a:graphicData uri="http://schemas.openxmlformats.org/presentationml/2006/ole">
            <p:oleObj spid="_x0000_s2050" name="Worksheet" r:id="rId3" imgW="6600825" imgH="461010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95600" y="1505930"/>
            <a:ext cx="5791200" cy="1846870"/>
          </a:xfrm>
        </p:spPr>
        <p:txBody>
          <a:bodyPr>
            <a:normAutofit/>
          </a:bodyPr>
          <a:lstStyle/>
          <a:p>
            <a:r>
              <a:rPr smtClean="0"/>
              <a:t>Questions?</a:t>
            </a:r>
            <a:endParaRPr lang="en-US" dirty="0"/>
          </a:p>
        </p:txBody>
      </p:sp>
      <p:pic>
        <p:nvPicPr>
          <p:cNvPr id="4" name="Picture 3" descr="pensersc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5410200"/>
            <a:ext cx="2798323" cy="1171798"/>
          </a:xfrm>
          <a:prstGeom prst="rect">
            <a:avLst/>
          </a:prstGeom>
        </p:spPr>
      </p:pic>
      <p:pic>
        <p:nvPicPr>
          <p:cNvPr id="29698" name="Picture 2" descr="http://www.pensersc.com/images/pensersc_r3_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04800"/>
            <a:ext cx="27432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ERP?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“Integration of departments &amp; functions into a single system”</a:t>
            </a:r>
          </a:p>
          <a:p>
            <a:r>
              <a:rPr lang="en-US" dirty="0" smtClean="0"/>
              <a:t>Grew out of MRP</a:t>
            </a:r>
          </a:p>
          <a:p>
            <a:endParaRPr lang="en-US" dirty="0"/>
          </a:p>
        </p:txBody>
      </p:sp>
      <p:pic>
        <p:nvPicPr>
          <p:cNvPr id="43010" name="Picture 2" descr="http://www.kwaliteg.co.za/manufacturing/erp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2876549"/>
            <a:ext cx="6724650" cy="33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Failed Projects 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10821"/>
            <a:ext cx="4114800" cy="529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tbn0.google.com/images?q=tbn:-QJ__LSJhLu33M:http://i.pbase.com/u33/indyboosler/large/21465543.IMG_762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168957">
            <a:off x="586513" y="2820462"/>
            <a:ext cx="3074963" cy="2042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 or Reality?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How do you build software that serves all departments and functions?</a:t>
            </a:r>
            <a:endParaRPr lang="en-US" sz="2000" b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7475" y="2209800"/>
            <a:ext cx="61817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172200" y="6672590"/>
            <a:ext cx="5181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http://en.wikipedia.org/wiki/List_of_ERP_vendors</a:t>
            </a:r>
            <a:endParaRPr lang="en-US" sz="1100" dirty="0"/>
          </a:p>
        </p:txBody>
      </p:sp>
      <p:sp>
        <p:nvSpPr>
          <p:cNvPr id="6" name="4-Point Star 5"/>
          <p:cNvSpPr/>
          <p:nvPr/>
        </p:nvSpPr>
        <p:spPr>
          <a:xfrm>
            <a:off x="2438400" y="2971800"/>
            <a:ext cx="152400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4-Point Star 7"/>
          <p:cNvSpPr/>
          <p:nvPr/>
        </p:nvSpPr>
        <p:spPr>
          <a:xfrm>
            <a:off x="2438400" y="3200400"/>
            <a:ext cx="152400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52400"/>
            <a:ext cx="5029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33528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8600"/>
            <a:ext cx="38128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95400" y="91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July – August 1992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1106269"/>
            <a:ext cx="1600200" cy="5770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1. Order planning sales forecasting capacity planning</a:t>
            </a:r>
            <a:endParaRPr lang="en-US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1676400"/>
            <a:ext cx="160020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2. Order</a:t>
            </a:r>
          </a:p>
          <a:p>
            <a:r>
              <a:rPr lang="en-US" sz="1050" b="1" dirty="0" smtClean="0"/>
              <a:t> Generation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0" y="2057400"/>
            <a:ext cx="160020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3. Cost estimation &amp; pricing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2464713"/>
            <a:ext cx="1600200" cy="415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4. Order receipt and entry</a:t>
            </a:r>
            <a:endParaRPr 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2819400"/>
            <a:ext cx="1600200" cy="4154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5. Order selection &amp; prioritization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3251284"/>
            <a:ext cx="1600200" cy="253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6.   Scheduling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3479884"/>
            <a:ext cx="1600200" cy="253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7. Fulfillment (mfg)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3860884"/>
            <a:ext cx="1600200" cy="253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8.  Billing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19600" y="4089484"/>
            <a:ext cx="1600200" cy="253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9. Returns &amp; Claims</a:t>
            </a:r>
            <a:endParaRPr lang="en-US" sz="1050" b="1" dirty="0"/>
          </a:p>
        </p:txBody>
      </p:sp>
      <p:sp>
        <p:nvSpPr>
          <p:cNvPr id="19" name="Rectangle 18"/>
          <p:cNvSpPr/>
          <p:nvPr/>
        </p:nvSpPr>
        <p:spPr>
          <a:xfrm>
            <a:off x="4419600" y="4343400"/>
            <a:ext cx="1600200" cy="1600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4775284"/>
            <a:ext cx="1600200" cy="2539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10. Post-sales Service</a:t>
            </a:r>
            <a:endParaRPr lang="en-US" sz="1050" b="1" dirty="0"/>
          </a:p>
        </p:txBody>
      </p:sp>
      <p:sp>
        <p:nvSpPr>
          <p:cNvPr id="20" name="Rectangle 19"/>
          <p:cNvSpPr/>
          <p:nvPr/>
        </p:nvSpPr>
        <p:spPr>
          <a:xfrm>
            <a:off x="4343400" y="3733800"/>
            <a:ext cx="16002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Wave 21"/>
          <p:cNvSpPr/>
          <p:nvPr/>
        </p:nvSpPr>
        <p:spPr>
          <a:xfrm>
            <a:off x="533400" y="3886200"/>
            <a:ext cx="2743200" cy="1143000"/>
          </a:xfrm>
          <a:prstGeom prst="wave">
            <a:avLst/>
          </a:prstGeom>
          <a:solidFill>
            <a:srgbClr val="F2A9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How many people touch it, change it, or re-key it?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Double Wave 22"/>
          <p:cNvSpPr/>
          <p:nvPr/>
        </p:nvSpPr>
        <p:spPr>
          <a:xfrm rot="20582113">
            <a:off x="609600" y="5410200"/>
            <a:ext cx="838200" cy="609600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Errors</a:t>
            </a:r>
            <a:endParaRPr lang="en-US" b="1" dirty="0"/>
          </a:p>
        </p:txBody>
      </p:sp>
      <p:sp>
        <p:nvSpPr>
          <p:cNvPr id="24" name="Double Wave 23"/>
          <p:cNvSpPr/>
          <p:nvPr/>
        </p:nvSpPr>
        <p:spPr>
          <a:xfrm rot="1182546">
            <a:off x="1602239" y="5152683"/>
            <a:ext cx="838200" cy="609600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Delays</a:t>
            </a:r>
            <a:endParaRPr lang="en-US" b="1" dirty="0"/>
          </a:p>
        </p:txBody>
      </p:sp>
      <p:sp>
        <p:nvSpPr>
          <p:cNvPr id="25" name="Double Wave 24"/>
          <p:cNvSpPr/>
          <p:nvPr/>
        </p:nvSpPr>
        <p:spPr>
          <a:xfrm rot="2632794">
            <a:off x="2566138" y="5486314"/>
            <a:ext cx="838200" cy="609600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Lost orders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Components of ERP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Finance</a:t>
            </a:r>
          </a:p>
          <a:p>
            <a:r>
              <a:rPr lang="en-US" dirty="0" smtClean="0"/>
              <a:t>CRM</a:t>
            </a:r>
          </a:p>
          <a:p>
            <a:r>
              <a:rPr lang="en-US" dirty="0" smtClean="0"/>
              <a:t>MRP (MFG)</a:t>
            </a:r>
          </a:p>
          <a:p>
            <a:r>
              <a:rPr lang="en-US" dirty="0" smtClean="0"/>
              <a:t>SCM</a:t>
            </a:r>
          </a:p>
          <a:p>
            <a:r>
              <a:rPr lang="en-US" dirty="0" smtClean="0"/>
              <a:t>HR</a:t>
            </a:r>
            <a:endParaRPr lang="en-US" dirty="0"/>
          </a:p>
        </p:txBody>
      </p:sp>
      <p:pic>
        <p:nvPicPr>
          <p:cNvPr id="4" name="Picture 136" descr="F 14-11 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444625"/>
            <a:ext cx="5476875" cy="541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914400" y="1295400"/>
            <a:ext cx="2438400" cy="5486400"/>
          </a:xfrm>
          <a:prstGeom prst="rect">
            <a:avLst/>
          </a:prstGeom>
          <a:solidFill>
            <a:srgbClr val="F2A95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00200" y="2286000"/>
            <a:ext cx="12954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Accounts Receivable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600200" y="3505200"/>
            <a:ext cx="12954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 Ledger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600200" y="4724400"/>
            <a:ext cx="12954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Accounts Payable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600200" y="5791200"/>
            <a:ext cx="12954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Payroll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00200" y="1600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Finance/ Accounting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 rot="5400000">
            <a:off x="5486400" y="-685800"/>
            <a:ext cx="1143000" cy="5105400"/>
          </a:xfrm>
          <a:prstGeom prst="rect">
            <a:avLst/>
          </a:prstGeom>
          <a:solidFill>
            <a:srgbClr val="78ECA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733800" y="1676400"/>
            <a:ext cx="12954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410200" y="1676400"/>
            <a:ext cx="12954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</a:t>
            </a:r>
          </a:p>
          <a:p>
            <a:pPr algn="ctr"/>
            <a:r>
              <a:rPr lang="en-US" dirty="0" smtClean="0"/>
              <a:t>Order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086600" y="1676400"/>
            <a:ext cx="12954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Shipping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191000" y="13070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Customer Relationship Management</a:t>
            </a:r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3505200" y="2514600"/>
            <a:ext cx="5105400" cy="2819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181600" y="2667000"/>
            <a:ext cx="1295400" cy="6858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Master Production Schedule</a:t>
            </a:r>
            <a:endParaRPr lang="en-US" sz="1600" dirty="0"/>
          </a:p>
        </p:txBody>
      </p:sp>
      <p:sp>
        <p:nvSpPr>
          <p:cNvPr id="45" name="Rectangle 44"/>
          <p:cNvSpPr/>
          <p:nvPr/>
        </p:nvSpPr>
        <p:spPr>
          <a:xfrm>
            <a:off x="4419600" y="3657600"/>
            <a:ext cx="12954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Inventory Management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943600" y="3657600"/>
            <a:ext cx="12954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Bill of Material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943600" y="4572000"/>
            <a:ext cx="12954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 Orders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419600" y="4572000"/>
            <a:ext cx="1295400" cy="6096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Purchasing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rot="5400000">
            <a:off x="5638800" y="3276600"/>
            <a:ext cx="685800" cy="4953000"/>
          </a:xfrm>
          <a:prstGeom prst="rect">
            <a:avLst/>
          </a:prstGeom>
          <a:solidFill>
            <a:srgbClr val="78ECA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00600" y="5420380"/>
            <a:ext cx="252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Supply Chain Management</a:t>
            </a:r>
          </a:p>
          <a:p>
            <a:pPr algn="ctr"/>
            <a:r>
              <a:rPr lang="en-US" sz="1200" b="1" dirty="0" smtClean="0"/>
              <a:t>Vendor Communication</a:t>
            </a:r>
            <a:endParaRPr lang="en-US" sz="1200" b="1" dirty="0"/>
          </a:p>
        </p:txBody>
      </p:sp>
      <p:sp>
        <p:nvSpPr>
          <p:cNvPr id="52" name="Rectangle 51"/>
          <p:cNvSpPr/>
          <p:nvPr/>
        </p:nvSpPr>
        <p:spPr>
          <a:xfrm>
            <a:off x="4419600" y="6096000"/>
            <a:ext cx="1447800" cy="6096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Warehouse</a:t>
            </a:r>
          </a:p>
          <a:p>
            <a:pPr algn="ctr"/>
            <a:r>
              <a:rPr lang="en-US" dirty="0" smtClean="0"/>
              <a:t>Management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5943600" y="6096000"/>
            <a:ext cx="1524000" cy="609600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Transportation Management</a:t>
            </a:r>
            <a:endParaRPr lang="en-US" dirty="0"/>
          </a:p>
        </p:txBody>
      </p:sp>
      <p:pic>
        <p:nvPicPr>
          <p:cNvPr id="24" name="Picture 23" descr="C:\Documents and Settings\scott\Local Settings\Temporary Internet Files\Content.IE5\RK9K8YMI\MCj014135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28600"/>
            <a:ext cx="471213" cy="959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35" grpId="0" animBg="1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Endure the Pain of ERP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7526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Order (Address)</a:t>
            </a:r>
            <a:endParaRPr lang="en-US" dirty="0"/>
          </a:p>
        </p:txBody>
      </p:sp>
      <p:pic>
        <p:nvPicPr>
          <p:cNvPr id="23554" name="Picture 2" descr="customer c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791200" cy="3084151"/>
          </a:xfrm>
          <a:prstGeom prst="rect">
            <a:avLst/>
          </a:prstGeom>
          <a:noFill/>
        </p:spPr>
      </p:pic>
      <p:pic>
        <p:nvPicPr>
          <p:cNvPr id="5" name="Picture 4" descr="C:\Documents and Settings\scott\Local Settings\Temporary Internet Files\Content.IE5\RK9K8YMI\MCj0141353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410200"/>
            <a:ext cx="471213" cy="959967"/>
          </a:xfrm>
          <a:prstGeom prst="rect">
            <a:avLst/>
          </a:prstGeom>
          <a:noFill/>
        </p:spPr>
      </p:pic>
      <p:pic>
        <p:nvPicPr>
          <p:cNvPr id="6" name="Picture 5" descr="C:\Documents and Settings\scott\Local Settings\Temporary Internet Files\Content.IE5\B82UVVDY\MCj027904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3114" y="5334000"/>
            <a:ext cx="1218286" cy="1184157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2971800" y="5181600"/>
            <a:ext cx="2971800" cy="1447800"/>
          </a:xfrm>
          <a:prstGeom prst="rightArrow">
            <a:avLst/>
          </a:prstGeom>
          <a:solidFill>
            <a:srgbClr val="78E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 descr="C:\Documents and Settings\scott\Local Settings\Temporary Internet Files\Content.IE5\5QRN9KH3\MPj0424389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562600"/>
            <a:ext cx="2209800" cy="717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446</Words>
  <Application>Microsoft Office PowerPoint</Application>
  <PresentationFormat>On-screen Show (4:3)</PresentationFormat>
  <Paragraphs>174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Equity</vt:lpstr>
      <vt:lpstr>Microsoft Office Excel Worksheet</vt:lpstr>
      <vt:lpstr>ERP &amp; WMS</vt:lpstr>
      <vt:lpstr>What is ERP?</vt:lpstr>
      <vt:lpstr>Failed Projects </vt:lpstr>
      <vt:lpstr>Myth or Reality?</vt:lpstr>
      <vt:lpstr>Slide 5</vt:lpstr>
      <vt:lpstr>Major Components of ERP</vt:lpstr>
      <vt:lpstr>Slide 7</vt:lpstr>
      <vt:lpstr>Why Endure the Pain of ERP</vt:lpstr>
      <vt:lpstr>Customer Order (Address)</vt:lpstr>
      <vt:lpstr>ERP = Data Management</vt:lpstr>
      <vt:lpstr>Slide 11</vt:lpstr>
      <vt:lpstr>WMS Scope</vt:lpstr>
      <vt:lpstr>WMS Marketplace</vt:lpstr>
      <vt:lpstr>ARC’s Top Ten</vt:lpstr>
      <vt:lpstr>Major Warehouse Functions</vt:lpstr>
      <vt:lpstr>Warehouse Operations</vt:lpstr>
      <vt:lpstr>Warehouse Management</vt:lpstr>
      <vt:lpstr>World-class Warehousing Practices</vt:lpstr>
      <vt:lpstr>Questions?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&amp; WMS</dc:title>
  <dc:creator> Scott Lane</dc:creator>
  <cp:lastModifiedBy> Scott Lane</cp:lastModifiedBy>
  <cp:revision>6</cp:revision>
  <dcterms:created xsi:type="dcterms:W3CDTF">2008-10-24T21:21:18Z</dcterms:created>
  <dcterms:modified xsi:type="dcterms:W3CDTF">2008-10-29T02:50:22Z</dcterms:modified>
</cp:coreProperties>
</file>